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7" r:id="rId2"/>
    <p:sldId id="258" r:id="rId3"/>
    <p:sldId id="259" r:id="rId4"/>
    <p:sldId id="260" r:id="rId5"/>
    <p:sldId id="261" r:id="rId6"/>
    <p:sldId id="264" r:id="rId7"/>
    <p:sldId id="265" r:id="rId8"/>
    <p:sldId id="266" r:id="rId9"/>
    <p:sldId id="262" r:id="rId10"/>
    <p:sldId id="263" r:id="rId11"/>
    <p:sldId id="267" r:id="rId12"/>
    <p:sldId id="268" r:id="rId13"/>
    <p:sldId id="269" r:id="rId14"/>
    <p:sldId id="270" r:id="rId15"/>
    <p:sldId id="271" r:id="rId16"/>
    <p:sldId id="272"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4RZPCrOWkTXVw2vadxWQSw==" hashData="bRvCkfjES12vt+QK4DF1/8WuhVNndKObZnbEOBObHjMLcyrBxNnyjb3ymCibZW6lNmVlUfAs0b8hkaTzd+LAjg=="/>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69A0D3-9D3F-4119-8F21-2CFA57E7FB76}" v="78" dt="2025-07-11T16:44:24.290"/>
    <p1510:client id="{B2EA141B-2BC9-4A32-AE1A-C7AD1444AEF7}" v="2" dt="2025-07-11T17:32:49.7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71" autoAdjust="0"/>
    <p:restoredTop sz="73092" autoAdjust="0"/>
  </p:normalViewPr>
  <p:slideViewPr>
    <p:cSldViewPr snapToGrid="0">
      <p:cViewPr varScale="1">
        <p:scale>
          <a:sx n="50" d="100"/>
          <a:sy n="50" d="100"/>
        </p:scale>
        <p:origin x="1500"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2" d="100"/>
          <a:sy n="52" d="100"/>
        </p:scale>
        <p:origin x="294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ndall Hust" userId="cRmoyB8VBiEPyGDesrdRNH9FTZk7MKJ0V5aiH/sbRYs=" providerId="None" clId="Web-{1069A0D3-9D3F-4119-8F21-2CFA57E7FB76}"/>
    <pc:docChg chg="modSld">
      <pc:chgData name="Randall Hust" userId="cRmoyB8VBiEPyGDesrdRNH9FTZk7MKJ0V5aiH/sbRYs=" providerId="None" clId="Web-{1069A0D3-9D3F-4119-8F21-2CFA57E7FB76}" dt="2025-07-11T16:44:23.665" v="71" actId="20577"/>
      <pc:docMkLst>
        <pc:docMk/>
      </pc:docMkLst>
      <pc:sldChg chg="modSp">
        <pc:chgData name="Randall Hust" userId="cRmoyB8VBiEPyGDesrdRNH9FTZk7MKJ0V5aiH/sbRYs=" providerId="None" clId="Web-{1069A0D3-9D3F-4119-8F21-2CFA57E7FB76}" dt="2025-07-11T16:43:50.055" v="64" actId="20577"/>
        <pc:sldMkLst>
          <pc:docMk/>
          <pc:sldMk cId="0" sldId="259"/>
        </pc:sldMkLst>
        <pc:spChg chg="mod">
          <ac:chgData name="Randall Hust" userId="cRmoyB8VBiEPyGDesrdRNH9FTZk7MKJ0V5aiH/sbRYs=" providerId="None" clId="Web-{1069A0D3-9D3F-4119-8F21-2CFA57E7FB76}" dt="2025-07-11T16:43:50.055" v="64" actId="20577"/>
          <ac:spMkLst>
            <pc:docMk/>
            <pc:sldMk cId="0" sldId="259"/>
            <ac:spMk id="82" creationId="{00000000-0000-0000-0000-000000000000}"/>
          </ac:spMkLst>
        </pc:spChg>
      </pc:sldChg>
      <pc:sldChg chg="modSp">
        <pc:chgData name="Randall Hust" userId="cRmoyB8VBiEPyGDesrdRNH9FTZk7MKJ0V5aiH/sbRYs=" providerId="None" clId="Web-{1069A0D3-9D3F-4119-8F21-2CFA57E7FB76}" dt="2025-07-11T16:44:23.665" v="71" actId="20577"/>
        <pc:sldMkLst>
          <pc:docMk/>
          <pc:sldMk cId="0" sldId="262"/>
        </pc:sldMkLst>
        <pc:spChg chg="mod">
          <ac:chgData name="Randall Hust" userId="cRmoyB8VBiEPyGDesrdRNH9FTZk7MKJ0V5aiH/sbRYs=" providerId="None" clId="Web-{1069A0D3-9D3F-4119-8F21-2CFA57E7FB76}" dt="2025-07-11T16:44:23.665" v="71" actId="20577"/>
          <ac:spMkLst>
            <pc:docMk/>
            <pc:sldMk cId="0" sldId="262"/>
            <ac:spMk id="111" creationId="{00000000-0000-0000-0000-000000000000}"/>
          </ac:spMkLst>
        </pc:spChg>
      </pc:sldChg>
      <pc:sldChg chg="addSp delSp modSp">
        <pc:chgData name="Randall Hust" userId="cRmoyB8VBiEPyGDesrdRNH9FTZk7MKJ0V5aiH/sbRYs=" providerId="None" clId="Web-{1069A0D3-9D3F-4119-8F21-2CFA57E7FB76}" dt="2025-07-11T16:43:16.569" v="44" actId="1076"/>
        <pc:sldMkLst>
          <pc:docMk/>
          <pc:sldMk cId="0" sldId="266"/>
        </pc:sldMkLst>
        <pc:spChg chg="add del">
          <ac:chgData name="Randall Hust" userId="cRmoyB8VBiEPyGDesrdRNH9FTZk7MKJ0V5aiH/sbRYs=" providerId="None" clId="Web-{1069A0D3-9D3F-4119-8F21-2CFA57E7FB76}" dt="2025-07-11T16:35:48.166" v="16"/>
          <ac:spMkLst>
            <pc:docMk/>
            <pc:sldMk cId="0" sldId="266"/>
            <ac:spMk id="2" creationId="{8222F4A5-A88F-3FE6-BC0A-47783892AFAA}"/>
          </ac:spMkLst>
        </pc:spChg>
        <pc:spChg chg="add del">
          <ac:chgData name="Randall Hust" userId="cRmoyB8VBiEPyGDesrdRNH9FTZk7MKJ0V5aiH/sbRYs=" providerId="None" clId="Web-{1069A0D3-9D3F-4119-8F21-2CFA57E7FB76}" dt="2025-07-11T16:35:45.478" v="14"/>
          <ac:spMkLst>
            <pc:docMk/>
            <pc:sldMk cId="0" sldId="266"/>
            <ac:spMk id="4" creationId="{CF26F90B-3806-C435-A778-A387AD040EA1}"/>
          </ac:spMkLst>
        </pc:spChg>
        <pc:spChg chg="add del">
          <ac:chgData name="Randall Hust" userId="cRmoyB8VBiEPyGDesrdRNH9FTZk7MKJ0V5aiH/sbRYs=" providerId="None" clId="Web-{1069A0D3-9D3F-4119-8F21-2CFA57E7FB76}" dt="2025-07-11T16:35:41.572" v="13"/>
          <ac:spMkLst>
            <pc:docMk/>
            <pc:sldMk cId="0" sldId="266"/>
            <ac:spMk id="6" creationId="{3E115741-6D1B-4BE2-00DB-8B52FAED286D}"/>
          </ac:spMkLst>
        </pc:spChg>
        <pc:picChg chg="del">
          <ac:chgData name="Randall Hust" userId="cRmoyB8VBiEPyGDesrdRNH9FTZk7MKJ0V5aiH/sbRYs=" providerId="None" clId="Web-{1069A0D3-9D3F-4119-8F21-2CFA57E7FB76}" dt="2025-07-11T16:41:51.911" v="25"/>
          <ac:picMkLst>
            <pc:docMk/>
            <pc:sldMk cId="0" sldId="266"/>
            <ac:picMk id="3" creationId="{3265BE24-093C-88E2-CC20-3512E71F3EE2}"/>
          </ac:picMkLst>
        </pc:picChg>
        <pc:picChg chg="add del mod">
          <ac:chgData name="Randall Hust" userId="cRmoyB8VBiEPyGDesrdRNH9FTZk7MKJ0V5aiH/sbRYs=" providerId="None" clId="Web-{1069A0D3-9D3F-4119-8F21-2CFA57E7FB76}" dt="2025-07-11T16:37:14.199" v="19"/>
          <ac:picMkLst>
            <pc:docMk/>
            <pc:sldMk cId="0" sldId="266"/>
            <ac:picMk id="5" creationId="{3FC252B7-A19F-78DB-35EF-E6608CD79E73}"/>
          </ac:picMkLst>
        </pc:picChg>
        <pc:picChg chg="del mod">
          <ac:chgData name="Randall Hust" userId="cRmoyB8VBiEPyGDesrdRNH9FTZk7MKJ0V5aiH/sbRYs=" providerId="None" clId="Web-{1069A0D3-9D3F-4119-8F21-2CFA57E7FB76}" dt="2025-07-11T16:41:52.723" v="27"/>
          <ac:picMkLst>
            <pc:docMk/>
            <pc:sldMk cId="0" sldId="266"/>
            <ac:picMk id="7" creationId="{4B562422-FD9B-FE53-A624-B5E8D6FE5A99}"/>
          </ac:picMkLst>
        </pc:picChg>
        <pc:picChg chg="add del mod">
          <ac:chgData name="Randall Hust" userId="cRmoyB8VBiEPyGDesrdRNH9FTZk7MKJ0V5aiH/sbRYs=" providerId="None" clId="Web-{1069A0D3-9D3F-4119-8F21-2CFA57E7FB76}" dt="2025-07-11T16:35:41.369" v="12"/>
          <ac:picMkLst>
            <pc:docMk/>
            <pc:sldMk cId="0" sldId="266"/>
            <ac:picMk id="8" creationId="{BA95E77C-4AEF-BFD7-3445-D812F7ACE7B7}"/>
          </ac:picMkLst>
        </pc:picChg>
        <pc:picChg chg="add mod">
          <ac:chgData name="Randall Hust" userId="cRmoyB8VBiEPyGDesrdRNH9FTZk7MKJ0V5aiH/sbRYs=" providerId="None" clId="Web-{1069A0D3-9D3F-4119-8F21-2CFA57E7FB76}" dt="2025-07-11T16:42:44.256" v="39" actId="14100"/>
          <ac:picMkLst>
            <pc:docMk/>
            <pc:sldMk cId="0" sldId="266"/>
            <ac:picMk id="9" creationId="{8DD16472-CE94-CC62-3F06-1B474C1EE001}"/>
          </ac:picMkLst>
        </pc:picChg>
        <pc:picChg chg="add mod">
          <ac:chgData name="Randall Hust" userId="cRmoyB8VBiEPyGDesrdRNH9FTZk7MKJ0V5aiH/sbRYs=" providerId="None" clId="Web-{1069A0D3-9D3F-4119-8F21-2CFA57E7FB76}" dt="2025-07-11T16:42:40.678" v="38" actId="14100"/>
          <ac:picMkLst>
            <pc:docMk/>
            <pc:sldMk cId="0" sldId="266"/>
            <ac:picMk id="10" creationId="{B842A4C0-3B76-232A-81EB-C7CB54F4AF1E}"/>
          </ac:picMkLst>
        </pc:picChg>
        <pc:picChg chg="add mod">
          <ac:chgData name="Randall Hust" userId="cRmoyB8VBiEPyGDesrdRNH9FTZk7MKJ0V5aiH/sbRYs=" providerId="None" clId="Web-{1069A0D3-9D3F-4119-8F21-2CFA57E7FB76}" dt="2025-07-11T16:43:16.569" v="44" actId="1076"/>
          <ac:picMkLst>
            <pc:docMk/>
            <pc:sldMk cId="0" sldId="266"/>
            <ac:picMk id="11" creationId="{666B9CC6-CE50-3B61-BE48-D0267507233C}"/>
          </ac:picMkLst>
        </pc:picChg>
      </pc:sldChg>
    </pc:docChg>
  </pc:docChgLst>
  <pc:docChgLst>
    <pc:chgData name="Randall Hust" userId="cRmoyB8VBiEPyGDesrdRNH9FTZk7MKJ0V5aiH/sbRYs=" providerId="None" clId="Web-{B2EA141B-2BC9-4A32-AE1A-C7AD1444AEF7}"/>
    <pc:docChg chg="modSld">
      <pc:chgData name="Randall Hust" userId="cRmoyB8VBiEPyGDesrdRNH9FTZk7MKJ0V5aiH/sbRYs=" providerId="None" clId="Web-{B2EA141B-2BC9-4A32-AE1A-C7AD1444AEF7}" dt="2025-07-11T17:32:49.544" v="97"/>
      <pc:docMkLst>
        <pc:docMk/>
      </pc:docMkLst>
      <pc:sldChg chg="modNotes">
        <pc:chgData name="Randall Hust" userId="cRmoyB8VBiEPyGDesrdRNH9FTZk7MKJ0V5aiH/sbRYs=" providerId="None" clId="Web-{B2EA141B-2BC9-4A32-AE1A-C7AD1444AEF7}" dt="2025-07-11T17:27:27.459" v="25"/>
        <pc:sldMkLst>
          <pc:docMk/>
          <pc:sldMk cId="0" sldId="260"/>
        </pc:sldMkLst>
      </pc:sldChg>
      <pc:sldChg chg="modNotes">
        <pc:chgData name="Randall Hust" userId="cRmoyB8VBiEPyGDesrdRNH9FTZk7MKJ0V5aiH/sbRYs=" providerId="None" clId="Web-{B2EA141B-2BC9-4A32-AE1A-C7AD1444AEF7}" dt="2025-07-11T17:31:06.854" v="53"/>
        <pc:sldMkLst>
          <pc:docMk/>
          <pc:sldMk cId="0" sldId="262"/>
        </pc:sldMkLst>
      </pc:sldChg>
      <pc:sldChg chg="modNotes">
        <pc:chgData name="Randall Hust" userId="cRmoyB8VBiEPyGDesrdRNH9FTZk7MKJ0V5aiH/sbRYs=" providerId="None" clId="Web-{B2EA141B-2BC9-4A32-AE1A-C7AD1444AEF7}" dt="2025-07-11T17:32:49.544" v="97"/>
        <pc:sldMkLst>
          <pc:docMk/>
          <pc:sldMk cId="0" sldId="263"/>
        </pc:sldMkLst>
      </pc:sldChg>
      <pc:sldChg chg="modNotes">
        <pc:chgData name="Randall Hust" userId="cRmoyB8VBiEPyGDesrdRNH9FTZk7MKJ0V5aiH/sbRYs=" providerId="None" clId="Web-{B2EA141B-2BC9-4A32-AE1A-C7AD1444AEF7}" dt="2025-07-11T17:28:31.195" v="37"/>
        <pc:sldMkLst>
          <pc:docMk/>
          <pc:sldMk cId="0" sldId="265"/>
        </pc:sldMkLst>
      </pc:sldChg>
      <pc:sldChg chg="modNotes">
        <pc:chgData name="Randall Hust" userId="cRmoyB8VBiEPyGDesrdRNH9FTZk7MKJ0V5aiH/sbRYs=" providerId="None" clId="Web-{B2EA141B-2BC9-4A32-AE1A-C7AD1444AEF7}" dt="2025-07-11T17:30:53.323" v="49"/>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CDADA7-4F29-4B39-B84D-45B657704DF1}" type="datetimeFigureOut">
              <a:rPr lang="en-US" smtClean="0"/>
              <a:t>7/14/2025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73A5C-4490-465A-8D26-174F9D4FD73D}" type="slidenum">
              <a:rPr lang="en-US" smtClean="0"/>
              <a:t>‹#›</a:t>
            </a:fld>
            <a:endParaRPr lang="en-US"/>
          </a:p>
        </p:txBody>
      </p:sp>
    </p:spTree>
    <p:extLst>
      <p:ext uri="{BB962C8B-B14F-4D97-AF65-F5344CB8AC3E}">
        <p14:creationId xmlns:p14="http://schemas.microsoft.com/office/powerpoint/2010/main" val="397820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scouting.org/commissioners/roundtable-support/"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lnSpc>
                <a:spcPct val="150000"/>
              </a:lnSpc>
            </a:pPr>
            <a:r>
              <a:rPr lang="en-US" dirty="0">
                <a:latin typeface="Calibri"/>
                <a:ea typeface="Calibri"/>
                <a:cs typeface="Calibri"/>
                <a:sym typeface="Calibri"/>
              </a:rPr>
              <a:t>Roundtable is often the first district event that a new leader attends.</a:t>
            </a:r>
            <a:r>
              <a:rPr lang="en-US" dirty="0"/>
              <a:t> </a:t>
            </a:r>
            <a:r>
              <a:rPr lang="en-US" dirty="0">
                <a:latin typeface="Calibri"/>
                <a:ea typeface="Calibri"/>
                <a:cs typeface="Calibri"/>
                <a:sym typeface="Calibri"/>
              </a:rPr>
              <a:t> Focused on FUN and giving new and seasoned leaders “the skill to do, and the will to do” is important not only for the leaders but for the youth they bring the information back to.</a:t>
            </a:r>
            <a:r>
              <a:rPr lang="en-US" dirty="0"/>
              <a:t> </a:t>
            </a:r>
            <a:r>
              <a:rPr lang="en-US" dirty="0">
                <a:latin typeface="Calibri"/>
                <a:ea typeface="Calibri"/>
                <a:cs typeface="Calibri"/>
                <a:sym typeface="Calibri"/>
              </a:rPr>
              <a:t> This course extends the learning material from Roundtable Commissioner Position-Specific Training.</a:t>
            </a:r>
            <a:r>
              <a:rPr lang="en-US" dirty="0"/>
              <a:t> </a:t>
            </a:r>
          </a:p>
          <a:p>
            <a:pPr marL="0" indent="0">
              <a:lnSpc>
                <a:spcPct val="150000"/>
              </a:lnSpc>
            </a:pPr>
            <a:endParaRPr lang="en-US" dirty="0">
              <a:latin typeface="Calibri"/>
              <a:ea typeface="Calibri"/>
              <a:cs typeface="Calibri"/>
              <a:sym typeface="Calibri"/>
            </a:endParaRPr>
          </a:p>
          <a:p>
            <a:pPr marL="0" marR="0" lvl="0" indent="0" algn="l" defTabSz="914400" rtl="0" eaLnBrk="1" fontAlgn="auto" latinLnBrk="0" hangingPunct="1">
              <a:lnSpc>
                <a:spcPct val="150000"/>
              </a:lnSpc>
              <a:spcBef>
                <a:spcPts val="0"/>
              </a:spcBef>
              <a:spcAft>
                <a:spcPts val="0"/>
              </a:spcAft>
              <a:buClrTx/>
              <a:buSzTx/>
              <a:buFontTx/>
              <a:buNone/>
              <a:tabLst/>
              <a:defRPr/>
            </a:pPr>
            <a:r>
              <a:rPr lang="en-US" dirty="0">
                <a:effectLst/>
                <a:latin typeface="Calibri" panose="020F0502020204030204" pitchFamily="34" charset="0"/>
                <a:ea typeface="Calibri" panose="020F0502020204030204" pitchFamily="34" charset="0"/>
              </a:rPr>
              <a:t>To learn more about the nuances of the Cub Scout and Scouts BSA roundtable breakouts, take MCS 353—The Cub Scout Roundtable Breakout and MCS 354—The Scouts BSA Roundtable Breakout.</a:t>
            </a:r>
          </a:p>
        </p:txBody>
      </p:sp>
      <p:sp>
        <p:nvSpPr>
          <p:cNvPr id="66" name="Google Shape;6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8:notes"/>
          <p:cNvSpPr>
            <a:spLocks noGrp="1" noRot="1" noChangeAspect="1"/>
          </p:cNvSpPr>
          <p:nvPr>
            <p:ph type="sldImg" idx="2"/>
          </p:nvPr>
        </p:nvSpPr>
        <p:spPr>
          <a:xfrm>
            <a:off x="1349375" y="338138"/>
            <a:ext cx="3702050" cy="2082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8:notes"/>
          <p:cNvSpPr txBox="1">
            <a:spLocks noGrp="1"/>
          </p:cNvSpPr>
          <p:nvPr>
            <p:ph type="body" idx="1"/>
          </p:nvPr>
        </p:nvSpPr>
        <p:spPr>
          <a:xfrm>
            <a:off x="457200" y="2633310"/>
            <a:ext cx="5486400" cy="5297242"/>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b="1" strike="noStrike" baseline="0" dirty="0">
                <a:solidFill>
                  <a:schemeClr val="dk1"/>
                </a:solidFill>
                <a:latin typeface="Calibri"/>
                <a:ea typeface="Calibri"/>
                <a:cs typeface="Calibri"/>
                <a:sym typeface="Calibri"/>
              </a:rPr>
              <a:t>Additional Aspects of </a:t>
            </a:r>
            <a:r>
              <a:rPr lang="en-US" b="1" dirty="0">
                <a:solidFill>
                  <a:schemeClr val="dk1"/>
                </a:solidFill>
                <a:latin typeface="Calibri"/>
                <a:ea typeface="Calibri"/>
                <a:cs typeface="Calibri"/>
                <a:sym typeface="Calibri"/>
              </a:rPr>
              <a:t>the District Roundtable</a:t>
            </a:r>
            <a:endParaRPr b="1" dirty="0">
              <a:latin typeface="Calibri"/>
              <a:ea typeface="Calibri"/>
              <a:cs typeface="Calibri"/>
              <a:sym typeface="Calibri"/>
            </a:endParaRPr>
          </a:p>
          <a:p>
            <a:pPr marL="0" marR="0" lvl="0" indent="0">
              <a:buFont typeface="Symbol" panose="05050102010706020507" pitchFamily="18" charset="2"/>
              <a:buNone/>
            </a:pPr>
            <a:r>
              <a:rPr lang="en-US" b="1" dirty="0">
                <a:effectLst/>
                <a:latin typeface="Calibri" panose="020F0502020204030204" pitchFamily="34" charset="0"/>
                <a:ea typeface="Times New Roman" panose="02020603050405020304" pitchFamily="18" charset="0"/>
                <a:cs typeface="Calibri" panose="020F0502020204030204" pitchFamily="34" charset="0"/>
              </a:rPr>
              <a:t>Linking Needs</a:t>
            </a:r>
          </a:p>
          <a:p>
            <a:r>
              <a:rPr lang="en-US" sz="1200" kern="1200" dirty="0">
                <a:solidFill>
                  <a:schemeClr val="tx1"/>
                </a:solidFill>
                <a:effectLst/>
                <a:latin typeface="+mn-lt"/>
                <a:ea typeface="+mn-ea"/>
                <a:cs typeface="+mn-cs"/>
              </a:rPr>
              <a:t>One important role of the roundtable commissioner is to help units connect with resources and </a:t>
            </a:r>
            <a:r>
              <a:rPr lang="en-US" dirty="0"/>
              <a:t>help them meet their needs</a:t>
            </a:r>
            <a:r>
              <a:rPr lang="en-US" sz="1200" kern="1200" dirty="0">
                <a:solidFill>
                  <a:schemeClr val="tx1"/>
                </a:solidFill>
                <a:effectLst/>
                <a:latin typeface="+mn-lt"/>
                <a:ea typeface="+mn-ea"/>
                <a:cs typeface="+mn-cs"/>
              </a:rPr>
              <a:t>. </a:t>
            </a:r>
            <a:r>
              <a:rPr lang="en-US" dirty="0"/>
              <a:t>One way this can be accomplished is by providing networking </a:t>
            </a:r>
            <a:r>
              <a:rPr lang="en-US" dirty="0" err="1"/>
              <a:t>tiime</a:t>
            </a:r>
            <a:r>
              <a:rPr lang="en-US" dirty="0"/>
              <a:t> so leaders can talk to each other and problem solve together.</a:t>
            </a:r>
            <a:endParaRPr lang="en-US" dirty="0">
              <a:ea typeface="Calibri"/>
              <a:cs typeface="Calibri"/>
            </a:endParaRPr>
          </a:p>
          <a:p>
            <a:r>
              <a:rPr lang="en-US" dirty="0"/>
              <a:t>Networking</a:t>
            </a:r>
            <a:r>
              <a:rPr lang="en-US" dirty="0">
                <a:effectLst/>
                <a:latin typeface="Calibri"/>
                <a:ea typeface="Calibri"/>
                <a:cs typeface="Calibri"/>
              </a:rPr>
              <a:t> is one of the key functions of roundtable.  </a:t>
            </a:r>
            <a:endParaRPr lang="en-US" dirty="0"/>
          </a:p>
          <a:p>
            <a:pPr marL="342900" marR="0" lvl="0" indent="-342900">
              <a:buFont typeface="Symbol" panose="05050102010706020507" pitchFamily="18" charset="2"/>
              <a:buChar char=""/>
            </a:pPr>
            <a:r>
              <a:rPr lang="en-US" dirty="0">
                <a:effectLst/>
                <a:latin typeface="Calibri" panose="020F0502020204030204" pitchFamily="34" charset="0"/>
                <a:ea typeface="Calibri" panose="020F0502020204030204" pitchFamily="34" charset="0"/>
                <a:cs typeface="Calibri" panose="020F0502020204030204" pitchFamily="34" charset="0"/>
              </a:rPr>
              <a:t>Networking is easy in Person, but did you know there are ways to network in a virtual environment?  </a:t>
            </a:r>
            <a:r>
              <a:rPr lang="en-US" dirty="0">
                <a:effectLst/>
                <a:latin typeface="Calibri" panose="020F0502020204030204" pitchFamily="34" charset="0"/>
                <a:ea typeface="Calibri" panose="020F0502020204030204" pitchFamily="34" charset="0"/>
              </a:rPr>
              <a:t>There are several ways to network:</a:t>
            </a:r>
          </a:p>
          <a:p>
            <a:pPr marL="800100" marR="0" lvl="1" indent="-342900">
              <a:buFont typeface="Courier New" panose="02070309020205020404" pitchFamily="49" charset="0"/>
              <a:buChar char="o"/>
            </a:pPr>
            <a:r>
              <a:rPr lang="en-US" dirty="0">
                <a:effectLst/>
                <a:latin typeface="Calibri" panose="020F0502020204030204" pitchFamily="34" charset="0"/>
                <a:ea typeface="Calibri" panose="020F0502020204030204" pitchFamily="34" charset="0"/>
              </a:rPr>
              <a:t>You can even have private conversations!</a:t>
            </a:r>
          </a:p>
          <a:p>
            <a:pPr marL="800100" marR="0" lvl="1" indent="-342900">
              <a:buFont typeface="Courier New" panose="02070309020205020404" pitchFamily="49" charset="0"/>
              <a:buChar char="o"/>
            </a:pPr>
            <a:r>
              <a:rPr lang="en-US" dirty="0">
                <a:effectLst/>
                <a:latin typeface="Calibri" panose="020F0502020204030204" pitchFamily="34" charset="0"/>
                <a:ea typeface="Calibri" panose="020F0502020204030204" pitchFamily="34" charset="0"/>
              </a:rPr>
              <a:t>You can use GROUP DISCUSSION BEFORE AND AFTER THE MEETING</a:t>
            </a:r>
          </a:p>
          <a:p>
            <a:pPr marL="800100" marR="0" lvl="1" indent="-342900">
              <a:buFont typeface="Courier New" panose="02070309020205020404" pitchFamily="49" charset="0"/>
              <a:buChar char="o"/>
            </a:pPr>
            <a:r>
              <a:rPr lang="en-US" sz="1200" kern="1200" dirty="0">
                <a:solidFill>
                  <a:schemeClr val="tx1"/>
                </a:solidFill>
                <a:effectLst/>
                <a:latin typeface="+mn-lt"/>
                <a:ea typeface="+mn-ea"/>
                <a:cs typeface="+mn-cs"/>
              </a:rPr>
              <a:t>You can start your meeting early and keep the meeting open after the close of business.  Anyone in the meeting during those times can talk to all the other participants.  You should mention that the meeting will be opened early (and how early) for networking so that Scouters who plan to attend can take advantage of this opportunity.  You should also announce whether you will keep the meeting open after the close for a specified time during the meeting.  </a:t>
            </a:r>
          </a:p>
          <a:p>
            <a:pPr marL="800100" marR="0" lvl="1" indent="-342900">
              <a:buFont typeface="Courier New" panose="02070309020205020404" pitchFamily="49" charset="0"/>
              <a:buChar char="o"/>
            </a:pPr>
            <a:r>
              <a:rPr lang="en-US" sz="1200" kern="1200" dirty="0">
                <a:solidFill>
                  <a:schemeClr val="tx1"/>
                </a:solidFill>
                <a:effectLst/>
                <a:latin typeface="+mn-lt"/>
                <a:ea typeface="+mn-ea"/>
                <a:cs typeface="+mn-cs"/>
              </a:rPr>
              <a:t>You can also use the CHAT FEATURE DURING THE MEETING.   Meeting participants can message others during the meeting using the chat function.  This feature enables a side conversation on a topic, such as where a good place to take Arrow of Light Scouts camping is, while the meeting is underway.  Participants can respond using chat.</a:t>
            </a:r>
          </a:p>
          <a:p>
            <a:pPr marL="800100" marR="0" lvl="1" indent="-342900">
              <a:buFont typeface="Courier New" panose="02070309020205020404" pitchFamily="49" charset="0"/>
              <a:buChar char="o"/>
            </a:pPr>
            <a:r>
              <a:rPr lang="en-US" dirty="0">
                <a:effectLst/>
                <a:latin typeface="Calibri" panose="020F0502020204030204" pitchFamily="34" charset="0"/>
                <a:ea typeface="Calibri" panose="020F0502020204030204" pitchFamily="34" charset="0"/>
              </a:rPr>
              <a:t>Meeting Rooms are an excellent option for private conversations.  You should create additional breakout rooms for private discussions. </a:t>
            </a:r>
          </a:p>
        </p:txBody>
      </p:sp>
      <p:sp>
        <p:nvSpPr>
          <p:cNvPr id="116" name="Google Shape;116;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929770e473_0_0:notes"/>
          <p:cNvSpPr>
            <a:spLocks noGrp="1" noRot="1" noChangeAspect="1"/>
          </p:cNvSpPr>
          <p:nvPr>
            <p:ph type="sldImg" idx="2"/>
          </p:nvPr>
        </p:nvSpPr>
        <p:spPr>
          <a:xfrm>
            <a:off x="1754188" y="617538"/>
            <a:ext cx="3348037" cy="1884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g929770e473_0_0:notes"/>
          <p:cNvSpPr txBox="1">
            <a:spLocks noGrp="1"/>
          </p:cNvSpPr>
          <p:nvPr>
            <p:ph type="body" idx="1"/>
          </p:nvPr>
        </p:nvSpPr>
        <p:spPr>
          <a:xfrm>
            <a:off x="685006" y="3027362"/>
            <a:ext cx="5486400" cy="5498451"/>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b="1" dirty="0">
                <a:latin typeface="Calibri"/>
                <a:ea typeface="Calibri"/>
                <a:cs typeface="Calibri"/>
                <a:sym typeface="Calibri"/>
              </a:rPr>
              <a:t>Roundtable Planning Activity</a:t>
            </a:r>
          </a:p>
          <a:p>
            <a:pPr marL="0" marR="0">
              <a:buNone/>
            </a:pPr>
            <a:r>
              <a:rPr lang="en-US" b="1" dirty="0">
                <a:effectLst/>
                <a:latin typeface="Calibri" panose="020F0502020204030204" pitchFamily="34" charset="0"/>
                <a:ea typeface="Calibri" panose="020F0502020204030204" pitchFamily="34" charset="0"/>
              </a:rPr>
              <a:t>Presenter Notes: Use 50-minute format. </a:t>
            </a:r>
            <a:r>
              <a:rPr lang="en-US" b="1" i="1" dirty="0">
                <a:effectLst/>
                <a:latin typeface="Calibri" panose="020F0502020204030204" pitchFamily="34" charset="0"/>
                <a:ea typeface="Calibri" panose="020F0502020204030204" pitchFamily="34" charset="0"/>
              </a:rPr>
              <a:t>Pass out parts of a roundtable list/cards</a:t>
            </a:r>
            <a:endParaRPr lang="en-US" dirty="0">
              <a:effectLst/>
              <a:latin typeface="Calibri" panose="020F0502020204030204" pitchFamily="34" charset="0"/>
              <a:ea typeface="Calibri" panose="020F0502020204030204" pitchFamily="34" charset="0"/>
            </a:endParaRPr>
          </a:p>
          <a:p>
            <a:pPr marL="0" marR="0">
              <a:buNone/>
            </a:pPr>
            <a:r>
              <a:rPr lang="en-US" dirty="0">
                <a:effectLst/>
                <a:latin typeface="Calibri" panose="020F0502020204030204" pitchFamily="34" charset="0"/>
                <a:ea typeface="Calibri" panose="020F0502020204030204" pitchFamily="34" charset="0"/>
              </a:rPr>
              <a:t>Break the groups into Cub Scouts and Scouts BSA. For a large group, you can also break them into four groups: Cub Scout virtual roundtable, Cub Scout in-person roundtable, Scouts BSA virtual roundtable, Scouts BSA in-person roundtable.  </a:t>
            </a:r>
          </a:p>
          <a:p>
            <a:pPr marL="0" marR="0">
              <a:buNone/>
            </a:pPr>
            <a:r>
              <a:rPr lang="en-US" dirty="0">
                <a:effectLst/>
                <a:latin typeface="Calibri" panose="020F0502020204030204" pitchFamily="34" charset="0"/>
                <a:ea typeface="Calibri" panose="020F0502020204030204" pitchFamily="34" charset="0"/>
              </a:rPr>
              <a:t> </a:t>
            </a:r>
          </a:p>
          <a:p>
            <a:pPr marL="0" marR="0">
              <a:buNone/>
            </a:pPr>
            <a:r>
              <a:rPr lang="en-US" dirty="0">
                <a:effectLst/>
                <a:latin typeface="Calibri" panose="020F0502020204030204" pitchFamily="34" charset="0"/>
                <a:ea typeface="Calibri" panose="020F0502020204030204" pitchFamily="34" charset="0"/>
              </a:rPr>
              <a:t>Instruct groups to take the prepared list/set of cards of items and prepare a roundtable using the 50-minute format provided earlier.   </a:t>
            </a:r>
            <a:r>
              <a:rPr lang="en-US" b="1" dirty="0">
                <a:effectLst/>
                <a:latin typeface="Calibri" panose="020F0502020204030204" pitchFamily="34" charset="0"/>
                <a:ea typeface="Calibri" panose="020F0502020204030204" pitchFamily="34" charset="0"/>
              </a:rPr>
              <a:t>There are more items than they need, some for Cub Scouts and some for Scouts BSA. </a:t>
            </a:r>
            <a:r>
              <a:rPr lang="en-US" dirty="0">
                <a:effectLst/>
                <a:latin typeface="Calibri" panose="020F0502020204030204" pitchFamily="34" charset="0"/>
                <a:ea typeface="Calibri" panose="020F0502020204030204" pitchFamily="34" charset="0"/>
              </a:rPr>
              <a:t> Have the groups work together to plan a 50-minute roundtable.  If you are conducting a virtual commissioner college, send the groups into breakout rooms and send the list to someone in the group to reference. Allow 10 minutes for the group to prepare.  They can also use their ideas.</a:t>
            </a:r>
          </a:p>
          <a:p>
            <a:pPr marL="0" marR="0">
              <a:buNone/>
            </a:pPr>
            <a:r>
              <a:rPr lang="en-US" b="1" dirty="0">
                <a:effectLst/>
                <a:latin typeface="Calibri" panose="020F0502020204030204" pitchFamily="34" charset="0"/>
                <a:ea typeface="Calibri" panose="020F0502020204030204" pitchFamily="34" charset="0"/>
              </a:rPr>
              <a:t>Discussion:</a:t>
            </a:r>
            <a:r>
              <a:rPr lang="en-US" dirty="0">
                <a:effectLst/>
                <a:latin typeface="Calibri" panose="020F0502020204030204" pitchFamily="34" charset="0"/>
                <a:ea typeface="Calibri" panose="020F0502020204030204" pitchFamily="34" charset="0"/>
              </a:rPr>
              <a:t>  Let each group discuss their program and why they chose the individual pieces they chose.  Look at the differences between the two/four roundtables.  </a:t>
            </a:r>
          </a:p>
          <a:p>
            <a:pPr marL="0" marR="0">
              <a:buNone/>
            </a:pPr>
            <a:r>
              <a:rPr lang="en-US" dirty="0">
                <a:effectLst/>
                <a:latin typeface="Calibri" panose="020F0502020204030204" pitchFamily="34" charset="0"/>
                <a:ea typeface="Calibri" panose="020F0502020204030204" pitchFamily="34" charset="0"/>
              </a:rPr>
              <a:t>Is this an issue? No. The goal of the new formats is to allow each council or district to personalize the roundtable to fit its needs.  </a:t>
            </a:r>
          </a:p>
          <a:p>
            <a:pPr marL="0" marR="0">
              <a:buNone/>
            </a:pPr>
            <a:r>
              <a:rPr lang="en-US" dirty="0">
                <a:effectLst/>
                <a:latin typeface="Calibri" panose="020F0502020204030204" pitchFamily="34" charset="0"/>
                <a:ea typeface="Calibri" panose="020F0502020204030204" pitchFamily="34" charset="0"/>
              </a:rPr>
              <a:t> </a:t>
            </a:r>
          </a:p>
          <a:p>
            <a:pPr marL="0" marR="0">
              <a:buNone/>
            </a:pPr>
            <a:r>
              <a:rPr lang="en-US" dirty="0">
                <a:effectLst/>
                <a:latin typeface="Calibri" panose="020F0502020204030204" pitchFamily="34" charset="0"/>
                <a:ea typeface="Calibri" panose="020F0502020204030204" pitchFamily="34" charset="0"/>
              </a:rPr>
              <a:t>If two groups are using the resources provided that month on the Roundtable Resource Webpage, there may be similarities, and some of the same information may be used. A district/council may have a unit that specializes in a topic and is willing to present at the roundtable, and the roundtable commissioners take advantage of the resource.  </a:t>
            </a:r>
          </a:p>
          <a:p>
            <a:pPr marL="0" marR="0"/>
            <a:r>
              <a:rPr lang="en-US" b="1" dirty="0">
                <a:effectLst/>
                <a:latin typeface="Calibri" panose="020F0502020204030204" pitchFamily="34" charset="0"/>
                <a:ea typeface="Calibri" panose="020F0502020204030204" pitchFamily="34" charset="0"/>
              </a:rPr>
              <a:t>The goal is to provide a great roundtable with the skill and will to do.</a:t>
            </a:r>
            <a:endParaRPr lang="en-US" dirty="0">
              <a:effectLst/>
              <a:latin typeface="Calibri" panose="020F0502020204030204" pitchFamily="34" charset="0"/>
              <a:ea typeface="Calibri" panose="020F0502020204030204" pitchFamily="34" charset="0"/>
            </a:endParaRPr>
          </a:p>
          <a:p>
            <a:pPr marL="0" lvl="0" indent="0" algn="l" rtl="0">
              <a:lnSpc>
                <a:spcPct val="100000"/>
              </a:lnSpc>
              <a:spcBef>
                <a:spcPts val="0"/>
              </a:spcBef>
              <a:spcAft>
                <a:spcPts val="0"/>
              </a:spcAft>
              <a:buSzPts val="1400"/>
              <a:buNone/>
            </a:pPr>
            <a:endParaRPr dirty="0"/>
          </a:p>
        </p:txBody>
      </p:sp>
      <p:sp>
        <p:nvSpPr>
          <p:cNvPr id="140" name="Google Shape;140;g929770e473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US"/>
              <a:t>11</a:t>
            </a:fld>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6" name="Google Shape;146;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Clr>
                <a:schemeClr val="dk1"/>
              </a:buClr>
              <a:buSzPts val="3200"/>
              <a:buNone/>
            </a:pPr>
            <a:r>
              <a:rPr lang="en-US" b="1" dirty="0"/>
              <a:t>The  “Skill to Do, and the Will to Do”</a:t>
            </a:r>
          </a:p>
          <a:p>
            <a:pPr marL="0" lvl="0" indent="0" rtl="0">
              <a:lnSpc>
                <a:spcPct val="150000"/>
              </a:lnSpc>
              <a:spcBef>
                <a:spcPts val="0"/>
              </a:spcBef>
              <a:spcAft>
                <a:spcPts val="0"/>
              </a:spcAft>
              <a:buClr>
                <a:schemeClr val="dk1"/>
              </a:buClr>
              <a:buSzPts val="3200"/>
              <a:buNone/>
            </a:pPr>
            <a:endParaRPr lang="en-US" dirty="0"/>
          </a:p>
          <a:p>
            <a:pPr marL="0" lvl="0" indent="0" rtl="0">
              <a:lnSpc>
                <a:spcPct val="150000"/>
              </a:lnSpc>
              <a:spcBef>
                <a:spcPts val="0"/>
              </a:spcBef>
              <a:spcAft>
                <a:spcPts val="0"/>
              </a:spcAft>
              <a:buClr>
                <a:schemeClr val="dk1"/>
              </a:buClr>
              <a:buSzPts val="3200"/>
              <a:buNone/>
            </a:pPr>
            <a:r>
              <a:rPr lang="en-US" dirty="0"/>
              <a:t>Have you heard this before? What does giving the “Ski</a:t>
            </a:r>
            <a:r>
              <a:rPr lang="en-US" i="1" dirty="0">
                <a:highlight>
                  <a:srgbClr val="FFFFFF"/>
                </a:highlight>
              </a:rPr>
              <a:t>ll to Do</a:t>
            </a:r>
            <a:r>
              <a:rPr lang="en-US" dirty="0"/>
              <a:t> and the W</a:t>
            </a:r>
            <a:r>
              <a:rPr lang="en-US" i="1" dirty="0">
                <a:highlight>
                  <a:srgbClr val="FFFFFF"/>
                </a:highlight>
              </a:rPr>
              <a:t>ill to Do</a:t>
            </a:r>
            <a:r>
              <a:rPr lang="en-US" dirty="0">
                <a:highlight>
                  <a:srgbClr val="FFFFFF"/>
                </a:highlight>
              </a:rPr>
              <a:t>” mean? </a:t>
            </a:r>
            <a:r>
              <a:rPr lang="en-US" dirty="0"/>
              <a:t>Let us focus on the first part. The Skill to Do!</a:t>
            </a:r>
          </a:p>
          <a:p>
            <a:pPr marL="0" lvl="0" indent="0" rtl="0">
              <a:lnSpc>
                <a:spcPct val="150000"/>
              </a:lnSpc>
              <a:spcBef>
                <a:spcPts val="0"/>
              </a:spcBef>
              <a:spcAft>
                <a:spcPts val="0"/>
              </a:spcAft>
              <a:buSzPts val="1400"/>
              <a:buNone/>
            </a:pPr>
            <a:endParaRPr lang="en-US" dirty="0"/>
          </a:p>
          <a:p>
            <a:pPr marL="171450" lvl="0" indent="-171450" rtl="0">
              <a:lnSpc>
                <a:spcPct val="150000"/>
              </a:lnSpc>
              <a:spcBef>
                <a:spcPts val="0"/>
              </a:spcBef>
              <a:spcAft>
                <a:spcPts val="0"/>
              </a:spcAft>
              <a:buSzPts val="1400"/>
              <a:buFont typeface="Arial" panose="020B0604020202020204" pitchFamily="34" charset="0"/>
              <a:buChar char="•"/>
            </a:pPr>
            <a:r>
              <a:rPr lang="en-US" dirty="0"/>
              <a:t>Wait for people to answer. Uncomfortable silences are ok, give the participants a minute or two to think about this. </a:t>
            </a:r>
          </a:p>
          <a:p>
            <a:pPr marL="171450" lvl="0" indent="-171450" rtl="0">
              <a:lnSpc>
                <a:spcPct val="100000"/>
              </a:lnSpc>
              <a:spcBef>
                <a:spcPts val="0"/>
              </a:spcBef>
              <a:spcAft>
                <a:spcPts val="0"/>
              </a:spcAft>
              <a:buSzPts val="1400"/>
              <a:buFont typeface="Arial" panose="020B0604020202020204" pitchFamily="34" charset="0"/>
              <a:buChar char="•"/>
            </a:pPr>
            <a:endParaRPr dirty="0"/>
          </a:p>
          <a:p>
            <a:pPr marL="0" lvl="0" indent="0" algn="l" rtl="0">
              <a:lnSpc>
                <a:spcPct val="100000"/>
              </a:lnSpc>
              <a:spcBef>
                <a:spcPts val="0"/>
              </a:spcBef>
              <a:spcAft>
                <a:spcPts val="0"/>
              </a:spcAft>
              <a:buSzPts val="1400"/>
              <a:buNone/>
            </a:pPr>
            <a:endParaRPr dirty="0"/>
          </a:p>
        </p:txBody>
      </p:sp>
      <p:sp>
        <p:nvSpPr>
          <p:cNvPr id="147" name="Google Shape;147;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3:notes"/>
          <p:cNvSpPr>
            <a:spLocks noGrp="1" noRot="1" noChangeAspect="1"/>
          </p:cNvSpPr>
          <p:nvPr>
            <p:ph type="sldImg" idx="2"/>
          </p:nvPr>
        </p:nvSpPr>
        <p:spPr>
          <a:xfrm>
            <a:off x="1754188" y="550863"/>
            <a:ext cx="3348037" cy="1884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13:notes"/>
          <p:cNvSpPr txBox="1">
            <a:spLocks noGrp="1"/>
          </p:cNvSpPr>
          <p:nvPr>
            <p:ph type="body" idx="1"/>
          </p:nvPr>
        </p:nvSpPr>
        <p:spPr>
          <a:xfrm>
            <a:off x="685006" y="2771774"/>
            <a:ext cx="5486400" cy="6092308"/>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SzPts val="1400"/>
              <a:buNone/>
            </a:pPr>
            <a:r>
              <a:rPr lang="en-US" b="1" dirty="0">
                <a:solidFill>
                  <a:schemeClr val="tx1"/>
                </a:solidFill>
                <a:latin typeface="Calibri" panose="020F0502020204030204" pitchFamily="34" charset="0"/>
                <a:cs typeface="Calibri" panose="020F0502020204030204" pitchFamily="34" charset="0"/>
                <a:sym typeface="Calibri"/>
              </a:rPr>
              <a:t>How Does Roundtable Provide “The Skill to Do”?</a:t>
            </a:r>
            <a:endParaRPr b="1" dirty="0">
              <a:solidFill>
                <a:schemeClr val="tx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It provides opportunities for the leaders to learn new activities</a:t>
            </a:r>
            <a:endParaRPr dirty="0">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endParaRPr lang="en-US"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What does providing opportunities to practice hands-on activities with other leaders look like?</a:t>
            </a:r>
          </a:p>
          <a:p>
            <a:pPr marL="0" lvl="0" indent="0" rtl="0">
              <a:lnSpc>
                <a:spcPct val="100000"/>
              </a:lnSpc>
              <a:spcBef>
                <a:spcPts val="0"/>
              </a:spcBef>
              <a:spcAft>
                <a:spcPts val="0"/>
              </a:spcAft>
              <a:buSzPts val="1400"/>
              <a:buNone/>
            </a:pPr>
            <a:br>
              <a:rPr lang="en-US" dirty="0">
                <a:solidFill>
                  <a:schemeClr val="dk1"/>
                </a:solidFill>
                <a:latin typeface="Calibri" panose="020F0502020204030204" pitchFamily="34" charset="0"/>
                <a:cs typeface="Calibri" panose="020F0502020204030204" pitchFamily="34" charset="0"/>
                <a:sym typeface="Calibri"/>
              </a:rPr>
            </a:br>
            <a:r>
              <a:rPr lang="en-US" dirty="0">
                <a:solidFill>
                  <a:schemeClr val="dk1"/>
                </a:solidFill>
                <a:latin typeface="Calibri" panose="020F0502020204030204" pitchFamily="34" charset="0"/>
                <a:cs typeface="Calibri" panose="020F0502020204030204" pitchFamily="34" charset="0"/>
                <a:sym typeface="Calibri"/>
              </a:rPr>
              <a:t>It is important to allow the den leaders to learn about a craft or a game or even brainstorm ideas about where to take their den for an outing. In a breakout session, your group could include both seasoned and newer scouters.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dirty="0">
                <a:solidFill>
                  <a:schemeClr val="dk1"/>
                </a:solidFill>
                <a:latin typeface="Calibri" panose="020F0502020204030204" pitchFamily="34" charset="0"/>
                <a:cs typeface="Calibri" panose="020F0502020204030204" pitchFamily="34" charset="0"/>
                <a:sym typeface="Calibri"/>
              </a:rPr>
            </a:br>
            <a:r>
              <a:rPr lang="en-US" dirty="0">
                <a:solidFill>
                  <a:schemeClr val="dk1"/>
                </a:solidFill>
                <a:latin typeface="Calibri" panose="020F0502020204030204" pitchFamily="34" charset="0"/>
                <a:cs typeface="Calibri" panose="020F0502020204030204" pitchFamily="34" charset="0"/>
                <a:sym typeface="Calibri"/>
              </a:rPr>
              <a:t>Scouts BSA allows them to learn new program items, such as ceremonies for the</a:t>
            </a:r>
            <a:r>
              <a:rPr lang="en-US" dirty="0">
                <a:effectLst/>
                <a:latin typeface="Calibri" panose="020F0502020204030204" pitchFamily="34" charset="0"/>
                <a:ea typeface="Courier New" panose="02070309020205020404" pitchFamily="49" charset="0"/>
                <a:cs typeface="Calibri" panose="020F0502020204030204" pitchFamily="34" charset="0"/>
              </a:rPr>
              <a:t> Court of Honor, games, or skill-specific topics.</a:t>
            </a:r>
          </a:p>
          <a:p>
            <a:pPr marL="0" lvl="0" indent="0" rtl="0">
              <a:lnSpc>
                <a:spcPct val="100000"/>
              </a:lnSpc>
              <a:spcBef>
                <a:spcPts val="0"/>
              </a:spcBef>
              <a:spcAft>
                <a:spcPts val="0"/>
              </a:spcAft>
              <a:buSzPts val="1400"/>
              <a:buNone/>
            </a:pPr>
            <a:r>
              <a:rPr lang="en-US" dirty="0">
                <a:solidFill>
                  <a:schemeClr val="dk1"/>
                </a:solidFill>
                <a:latin typeface="Calibri" panose="020F0502020204030204" pitchFamily="34" charset="0"/>
                <a:cs typeface="Calibri" panose="020F0502020204030204" pitchFamily="34" charset="0"/>
                <a:sym typeface="Calibri"/>
              </a:rPr>
              <a:t>-This allows them to spread information or learn a skill they can then take back to their units.</a:t>
            </a:r>
            <a:endParaRPr dirty="0">
              <a:latin typeface="Calibri" panose="020F0502020204030204" pitchFamily="34" charset="0"/>
              <a:cs typeface="Calibri" panose="020F0502020204030204" pitchFamily="34" charset="0"/>
              <a:sym typeface="Calibri"/>
            </a:endParaRPr>
          </a:p>
          <a:p>
            <a:pPr marL="914400" lvl="2" indent="0" rtl="0">
              <a:lnSpc>
                <a:spcPct val="100000"/>
              </a:lnSpc>
              <a:spcBef>
                <a:spcPts val="0"/>
              </a:spcBef>
              <a:spcAft>
                <a:spcPts val="0"/>
              </a:spcAft>
              <a:buSzPts val="1400"/>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b="1" dirty="0">
                <a:solidFill>
                  <a:schemeClr val="dk1"/>
                </a:solidFill>
                <a:latin typeface="Calibri" panose="020F0502020204030204" pitchFamily="34" charset="0"/>
                <a:cs typeface="Calibri" panose="020F0502020204030204" pitchFamily="34" charset="0"/>
                <a:sym typeface="Calibri"/>
              </a:rPr>
              <a:t>Discusses topics that affect leadership</a:t>
            </a:r>
            <a:endParaRPr b="1" dirty="0">
              <a:latin typeface="Calibri" panose="020F0502020204030204" pitchFamily="34" charset="0"/>
              <a:cs typeface="Calibri" panose="020F0502020204030204" pitchFamily="34" charset="0"/>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dirty="0">
                <a:solidFill>
                  <a:schemeClr val="dk1"/>
                </a:solidFill>
                <a:latin typeface="Calibri" panose="020F0502020204030204" pitchFamily="34" charset="0"/>
                <a:cs typeface="Calibri" panose="020F0502020204030204" pitchFamily="34" charset="0"/>
                <a:sym typeface="Calibri"/>
              </a:rPr>
              <a:t>Not everyone has been a scout leader for years; it takes time and practice to guide the youth</a:t>
            </a:r>
            <a:endParaRPr dirty="0">
              <a:solidFill>
                <a:schemeClr val="dk1"/>
              </a:solidFill>
              <a:latin typeface="Calibri" panose="020F0502020204030204" pitchFamily="34" charset="0"/>
              <a:cs typeface="Calibri" panose="020F0502020204030204" pitchFamily="34" charset="0"/>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dirty="0">
                <a:solidFill>
                  <a:schemeClr val="dk1"/>
                </a:solidFill>
                <a:latin typeface="Calibri" panose="020F0502020204030204" pitchFamily="34" charset="0"/>
                <a:cs typeface="Calibri" panose="020F0502020204030204" pitchFamily="34" charset="0"/>
                <a:sym typeface="Calibri"/>
              </a:rPr>
              <a:t>Encouraging fun scout activities, such as demonstrating skits and songs, is very important in roundtable. It enforces the idea that we do these things in the den and pack meetings. This isn’t just an only at camp activity.</a:t>
            </a:r>
            <a:endParaRPr dirty="0">
              <a:solidFill>
                <a:schemeClr val="dk1"/>
              </a:solidFill>
              <a:latin typeface="Calibri" panose="020F0502020204030204" pitchFamily="34" charset="0"/>
              <a:cs typeface="Calibri" panose="020F0502020204030204" pitchFamily="34" charset="0"/>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dirty="0">
                <a:solidFill>
                  <a:schemeClr val="dk1"/>
                </a:solidFill>
                <a:latin typeface="Calibri" panose="020F0502020204030204" pitchFamily="34" charset="0"/>
                <a:cs typeface="Calibri" panose="020F0502020204030204" pitchFamily="34" charset="0"/>
                <a:sym typeface="Calibri"/>
              </a:rPr>
              <a:t>Not every leader attends camp or can take weekend training. It also helps leaders who move frequently (e.g., military families) learn the tune or words to a song. Believe it or not, song lyrics and tunes can change from council to council and region to region.</a:t>
            </a:r>
            <a:endParaRPr dirty="0">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endParaRPr dirty="0">
              <a:solidFill>
                <a:schemeClr val="dk1"/>
              </a:solidFill>
              <a:latin typeface="Calibri" panose="020F0502020204030204" pitchFamily="34" charset="0"/>
              <a:cs typeface="Calibri" panose="020F0502020204030204" pitchFamily="34" charset="0"/>
              <a:sym typeface="Calibri"/>
            </a:endParaRPr>
          </a:p>
          <a:p>
            <a:pPr marL="0" lvl="0" indent="0" rtl="0">
              <a:lnSpc>
                <a:spcPct val="100000"/>
              </a:lnSpc>
              <a:spcBef>
                <a:spcPts val="0"/>
              </a:spcBef>
              <a:spcAft>
                <a:spcPts val="0"/>
              </a:spcAft>
              <a:buSzPts val="1400"/>
              <a:buNone/>
            </a:pPr>
            <a:r>
              <a:rPr lang="en-US" b="1" dirty="0">
                <a:solidFill>
                  <a:schemeClr val="dk1"/>
                </a:solidFill>
                <a:latin typeface="Calibri" panose="020F0502020204030204" pitchFamily="34" charset="0"/>
                <a:cs typeface="Calibri" panose="020F0502020204030204" pitchFamily="34" charset="0"/>
                <a:sym typeface="Calibri"/>
              </a:rPr>
              <a:t>Supports leader networking</a:t>
            </a:r>
            <a:endParaRPr b="1" dirty="0">
              <a:latin typeface="Calibri" panose="020F0502020204030204" pitchFamily="34" charset="0"/>
              <a:cs typeface="Calibri" panose="020F0502020204030204" pitchFamily="34" charset="0"/>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dirty="0">
                <a:solidFill>
                  <a:schemeClr val="dk1"/>
                </a:solidFill>
                <a:latin typeface="Calibri" panose="020F0502020204030204" pitchFamily="34" charset="0"/>
                <a:cs typeface="Calibri" panose="020F0502020204030204" pitchFamily="34" charset="0"/>
                <a:sym typeface="Calibri"/>
              </a:rPr>
              <a:t>Breakout sessions allow networking with other leaders </a:t>
            </a:r>
            <a:endParaRPr dirty="0">
              <a:solidFill>
                <a:schemeClr val="dk1"/>
              </a:solidFill>
              <a:latin typeface="Calibri" panose="020F0502020204030204" pitchFamily="34" charset="0"/>
              <a:cs typeface="Calibri" panose="020F0502020204030204" pitchFamily="34" charset="0"/>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dirty="0">
                <a:solidFill>
                  <a:schemeClr val="dk1"/>
                </a:solidFill>
                <a:latin typeface="Calibri" panose="020F0502020204030204" pitchFamily="34" charset="0"/>
                <a:cs typeface="Calibri" panose="020F0502020204030204" pitchFamily="34" charset="0"/>
                <a:sym typeface="Calibri"/>
              </a:rPr>
              <a:t>Supporting leaders in the position they hold is crucial. Allowing leaders to network with other leaders helps everyone.</a:t>
            </a:r>
            <a:endParaRPr dirty="0">
              <a:solidFill>
                <a:schemeClr val="dk1"/>
              </a:solidFill>
              <a:latin typeface="Calibri" panose="020F0502020204030204" pitchFamily="34" charset="0"/>
              <a:cs typeface="Calibri" panose="020F0502020204030204" pitchFamily="34" charset="0"/>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dirty="0">
                <a:solidFill>
                  <a:schemeClr val="dk1"/>
                </a:solidFill>
                <a:latin typeface="Calibri" panose="020F0502020204030204" pitchFamily="34" charset="0"/>
                <a:cs typeface="Calibri" panose="020F0502020204030204" pitchFamily="34" charset="0"/>
                <a:sym typeface="Calibri"/>
              </a:rPr>
              <a:t>It gives insight into the bigger picture of Scouting and brings continuity to each position.</a:t>
            </a:r>
            <a:endParaRPr dirty="0">
              <a:latin typeface="Calibri" panose="020F0502020204030204" pitchFamily="34" charset="0"/>
              <a:cs typeface="Calibri" panose="020F0502020204030204" pitchFamily="34" charset="0"/>
              <a:sym typeface="Calibri"/>
            </a:endParaRPr>
          </a:p>
          <a:p>
            <a:pPr marL="0" lvl="0" indent="0" algn="l" rtl="0">
              <a:lnSpc>
                <a:spcPct val="100000"/>
              </a:lnSpc>
              <a:spcBef>
                <a:spcPts val="0"/>
              </a:spcBef>
              <a:spcAft>
                <a:spcPts val="0"/>
              </a:spcAft>
              <a:buSzPts val="1400"/>
              <a:buNone/>
            </a:pPr>
            <a:endParaRPr dirty="0"/>
          </a:p>
        </p:txBody>
      </p:sp>
      <p:sp>
        <p:nvSpPr>
          <p:cNvPr id="161" name="Google Shape;161;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2:notes"/>
          <p:cNvSpPr>
            <a:spLocks noGrp="1" noRot="1" noChangeAspect="1"/>
          </p:cNvSpPr>
          <p:nvPr>
            <p:ph type="sldImg" idx="2"/>
          </p:nvPr>
        </p:nvSpPr>
        <p:spPr>
          <a:xfrm>
            <a:off x="1304925" y="1168400"/>
            <a:ext cx="4248150" cy="23907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12:notes"/>
          <p:cNvSpPr txBox="1">
            <a:spLocks noGrp="1"/>
          </p:cNvSpPr>
          <p:nvPr>
            <p:ph type="body" idx="1"/>
          </p:nvPr>
        </p:nvSpPr>
        <p:spPr>
          <a:xfrm>
            <a:off x="685800" y="3679333"/>
            <a:ext cx="5486400" cy="4099506"/>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dirty="0">
                <a:solidFill>
                  <a:schemeClr val="dk1"/>
                </a:solidFill>
                <a:latin typeface="Calibri"/>
                <a:ea typeface="Calibri"/>
                <a:cs typeface="Calibri"/>
                <a:sym typeface="Calibri"/>
              </a:rPr>
              <a:t>Now the second part – “The Will to Do!”  </a:t>
            </a: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How does roundtable provide the “Will to Do”?</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Cheerleaders for the unit leaders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Provide ways to help units solve their problems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Can guide unit leaders to district and council experts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Guiding unit leaders to appropriate Scouting America information</a:t>
            </a:r>
          </a:p>
          <a:p>
            <a:pPr marL="457200" lvl="1" indent="0" rtl="0">
              <a:lnSpc>
                <a:spcPct val="150000"/>
              </a:lnSpc>
              <a:spcBef>
                <a:spcPts val="0"/>
              </a:spcBef>
              <a:spcAft>
                <a:spcPts val="0"/>
              </a:spcAft>
              <a:buSzPts val="1400"/>
              <a:buNone/>
            </a:pPr>
            <a:endParaRPr lang="en-US" sz="1200" dirty="0">
              <a:solidFill>
                <a:schemeClr val="dk1"/>
              </a:solidFill>
              <a:latin typeface="Calibri"/>
              <a:ea typeface="Calibri"/>
              <a:cs typeface="Calibri"/>
              <a:sym typeface="Calibri"/>
            </a:endParaRP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How does one guide leaders to Scouting America information?</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Using Aaron on Scouting and the Scouting Wire helps roundtable commissioners give the field the official voice of National without a biased view.</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Unfortunately, we can turn the information we have learned into a game of telephone. With these articles, we can give people the official view of a problem or an update.</a:t>
            </a:r>
            <a:endParaRPr dirty="0"/>
          </a:p>
        </p:txBody>
      </p:sp>
      <p:sp>
        <p:nvSpPr>
          <p:cNvPr id="154" name="Google Shape;15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SzPts val="1400"/>
              <a:buNone/>
            </a:pPr>
            <a:r>
              <a:rPr lang="en-US" sz="1200" b="1" dirty="0">
                <a:solidFill>
                  <a:schemeClr val="dk1"/>
                </a:solidFill>
                <a:latin typeface="+mn-lt"/>
                <a:ea typeface="Calibri"/>
                <a:cs typeface="Calibri"/>
                <a:sym typeface="Calibri"/>
              </a:rPr>
              <a:t>You should now be able to:</a:t>
            </a:r>
            <a:endParaRPr b="1" dirty="0">
              <a:latin typeface="+mn-lt"/>
            </a:endParaRPr>
          </a:p>
          <a:p>
            <a:pPr marL="0" lvl="0" indent="0" rtl="0">
              <a:lnSpc>
                <a:spcPct val="100000"/>
              </a:lnSpc>
              <a:spcBef>
                <a:spcPts val="0"/>
              </a:spcBef>
              <a:spcAft>
                <a:spcPts val="0"/>
              </a:spcAft>
              <a:buSzPts val="1400"/>
              <a:buNone/>
            </a:pPr>
            <a:endParaRPr sz="1200" b="1" dirty="0">
              <a:solidFill>
                <a:schemeClr val="dk1"/>
              </a:solidFill>
              <a:latin typeface="+mn-lt"/>
              <a:ea typeface="Calibri"/>
              <a:cs typeface="Calibri"/>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Explain the purpose of a roundtable</a:t>
            </a:r>
            <a:endParaRPr sz="1200" dirty="0">
              <a:solidFill>
                <a:schemeClr val="dk1"/>
              </a:solidFill>
              <a:latin typeface="Calibri"/>
              <a:ea typeface="Calibri"/>
              <a:cs typeface="Calibri"/>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Discuss how to utilize the program information in the Roundtable Planning Guide</a:t>
            </a: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cs typeface="Calibri"/>
                <a:sym typeface="Calibri"/>
              </a:rPr>
              <a:t>Demonstrate how to use formats to plan roundtables</a:t>
            </a:r>
            <a:endParaRPr sz="1200" dirty="0">
              <a:solidFill>
                <a:schemeClr val="dk1"/>
              </a:solidFill>
              <a:latin typeface="Calibri"/>
              <a:ea typeface="Calibri"/>
              <a:cs typeface="Calibri"/>
              <a:sym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Know how to provide leaders with the Skill to do and the Will to Do</a:t>
            </a:r>
            <a:endParaRPr dirty="0"/>
          </a:p>
          <a:p>
            <a:pPr marL="0" lvl="0" indent="0" algn="l" rtl="0">
              <a:lnSpc>
                <a:spcPct val="100000"/>
              </a:lnSpc>
              <a:spcBef>
                <a:spcPts val="0"/>
              </a:spcBef>
              <a:spcAft>
                <a:spcPts val="0"/>
              </a:spcAft>
              <a:buSzPts val="1400"/>
              <a:buNone/>
            </a:pPr>
            <a:endParaRPr dirty="0"/>
          </a:p>
        </p:txBody>
      </p:sp>
      <p:sp>
        <p:nvSpPr>
          <p:cNvPr id="168" name="Google Shape;168;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74" name="Google Shape;174;p15:notes"/>
          <p:cNvSpPr txBox="1">
            <a:spLocks noGrp="1"/>
          </p:cNvSpPr>
          <p:nvPr>
            <p:ph type="body" idx="1"/>
          </p:nvPr>
        </p:nvSpPr>
        <p:spPr>
          <a:xfrm>
            <a:off x="685800" y="4572000"/>
            <a:ext cx="5486400" cy="3600450"/>
          </a:xfrm>
          <a:prstGeom prst="rect">
            <a:avLst/>
          </a:prstGeom>
          <a:noFill/>
          <a:ln>
            <a:noFill/>
          </a:ln>
        </p:spPr>
        <p:txBody>
          <a:bodyPr spcFirstLastPara="1" wrap="square" lIns="91425" tIns="45700" rIns="91425" bIns="45700" anchor="t" anchorCtr="0">
            <a:noAutofit/>
          </a:bodyPr>
          <a:lstStyle/>
          <a:p>
            <a:pPr marL="0" lvl="0" indent="0" algn="just" rtl="0">
              <a:lnSpc>
                <a:spcPct val="150000"/>
              </a:lnSpc>
              <a:spcBef>
                <a:spcPts val="0"/>
              </a:spcBef>
              <a:spcAft>
                <a:spcPts val="0"/>
              </a:spcAft>
              <a:buSzPts val="1400"/>
              <a:buNone/>
            </a:pPr>
            <a:r>
              <a:rPr lang="en-US" b="0" dirty="0">
                <a:latin typeface="Calibri"/>
                <a:ea typeface="Calibri"/>
                <a:cs typeface="Calibri"/>
                <a:sym typeface="Calibri"/>
              </a:rPr>
              <a:t>Close with the following statement –</a:t>
            </a:r>
            <a:endParaRPr dirty="0"/>
          </a:p>
          <a:p>
            <a:pPr marL="0" lvl="0" indent="0" algn="just" rtl="0">
              <a:lnSpc>
                <a:spcPct val="150000"/>
              </a:lnSpc>
              <a:spcBef>
                <a:spcPts val="0"/>
              </a:spcBef>
              <a:spcAft>
                <a:spcPts val="0"/>
              </a:spcAft>
              <a:buSzPts val="1400"/>
              <a:buNone/>
            </a:pPr>
            <a:endParaRPr b="0" dirty="0">
              <a:latin typeface="Calibri"/>
              <a:ea typeface="Calibri"/>
              <a:cs typeface="Calibri"/>
              <a:sym typeface="Calibri"/>
            </a:endParaRPr>
          </a:p>
          <a:p>
            <a:pPr marL="0" lvl="0" indent="0" algn="just" rtl="0">
              <a:lnSpc>
                <a:spcPct val="150000"/>
              </a:lnSpc>
              <a:spcBef>
                <a:spcPts val="0"/>
              </a:spcBef>
              <a:spcAft>
                <a:spcPts val="0"/>
              </a:spcAft>
              <a:buSzPts val="1400"/>
              <a:buNone/>
            </a:pPr>
            <a:r>
              <a:rPr lang="en-US" b="0" dirty="0">
                <a:latin typeface="Calibri"/>
                <a:ea typeface="Calibri"/>
                <a:cs typeface="Calibri"/>
                <a:sym typeface="Calibri"/>
              </a:rPr>
              <a:t>“As a commissioner, you have made a personal commitment to Scouting. It’s a commitment of time, effort, and knowledge. It’s a commitment of patience and understanding. It’s a commitment to be a living example for unit leaders, and to lend a helping hand to fellow Scouters.”</a:t>
            </a:r>
            <a:endParaRPr dirty="0"/>
          </a:p>
          <a:p>
            <a:pPr marL="0" lvl="0" indent="0" algn="l" rtl="0">
              <a:lnSpc>
                <a:spcPct val="100000"/>
              </a:lnSpc>
              <a:spcBef>
                <a:spcPts val="0"/>
              </a:spcBef>
              <a:spcAft>
                <a:spcPts val="0"/>
              </a:spcAft>
              <a:buSzPts val="1400"/>
              <a:buNone/>
            </a:pPr>
            <a:endParaRPr b="0" dirty="0">
              <a:latin typeface="Helvetica Neue"/>
              <a:ea typeface="Helvetica Neue"/>
              <a:cs typeface="Helvetica Neue"/>
              <a:sym typeface="Helvetica Neue"/>
            </a:endParaRPr>
          </a:p>
        </p:txBody>
      </p:sp>
      <p:sp>
        <p:nvSpPr>
          <p:cNvPr id="175" name="Google Shape;175;p15:notes"/>
          <p:cNvSpPr txBox="1">
            <a:spLocks noGrp="1"/>
          </p:cNvSpPr>
          <p:nvPr>
            <p:ph type="sldNum" idx="12"/>
          </p:nvPr>
        </p:nvSpPr>
        <p:spPr>
          <a:xfrm>
            <a:off x="4275733" y="9338693"/>
            <a:ext cx="3271509" cy="490911"/>
          </a:xfrm>
          <a:prstGeom prst="rect">
            <a:avLst/>
          </a:prstGeom>
          <a:noFill/>
          <a:ln>
            <a:noFill/>
          </a:ln>
        </p:spPr>
        <p:txBody>
          <a:bodyPr spcFirstLastPara="1" wrap="square" lIns="99300" tIns="49650" rIns="99300" bIns="49650" anchor="b" anchorCtr="0">
            <a:noAutofit/>
          </a:bodyPr>
          <a:lstStyle/>
          <a:p>
            <a:pPr marL="0" lvl="0" indent="0" algn="r" rtl="0">
              <a:lnSpc>
                <a:spcPct val="100000"/>
              </a:lnSpc>
              <a:spcBef>
                <a:spcPts val="0"/>
              </a:spcBef>
              <a:spcAft>
                <a:spcPts val="0"/>
              </a:spcAft>
              <a:buSzPts val="2600"/>
              <a:buNone/>
            </a:pPr>
            <a:fld id="{00000000-1234-1234-1234-123412341234}" type="slidenum">
              <a:rPr lang="en-US" sz="2600" b="1">
                <a:solidFill>
                  <a:srgbClr val="FFFFFF"/>
                </a:solidFill>
                <a:latin typeface="Arial"/>
                <a:ea typeface="Arial"/>
                <a:cs typeface="Arial"/>
                <a:sym typeface="Arial"/>
              </a:rPr>
              <a:t>16</a:t>
            </a:fld>
            <a:endParaRPr sz="2600" b="1" dirty="0">
              <a:solidFill>
                <a:srgbClr val="FFFFFF"/>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5" name="Google Shape;6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latin typeface="Calibri"/>
              <a:ea typeface="Calibri"/>
              <a:cs typeface="Calibri"/>
              <a:sym typeface="Calibri"/>
            </a:endParaRPr>
          </a:p>
        </p:txBody>
      </p:sp>
      <p:sp>
        <p:nvSpPr>
          <p:cNvPr id="66" name="Google Shape;66;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dirty="0"/>
          </a:p>
        </p:txBody>
      </p:sp>
    </p:spTree>
    <p:extLst>
      <p:ext uri="{BB962C8B-B14F-4D97-AF65-F5344CB8AC3E}">
        <p14:creationId xmlns:p14="http://schemas.microsoft.com/office/powerpoint/2010/main" val="3599754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 name="Google Shape;71;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b="1" dirty="0">
                <a:solidFill>
                  <a:schemeClr val="tx1"/>
                </a:solidFill>
                <a:latin typeface="Calibri"/>
                <a:ea typeface="Calibri"/>
                <a:cs typeface="Calibri"/>
                <a:sym typeface="Calibri"/>
              </a:rPr>
              <a:t>Course Objectives</a:t>
            </a:r>
          </a:p>
          <a:p>
            <a:pPr marL="0" lvl="0" indent="0" rtl="0">
              <a:lnSpc>
                <a:spcPct val="150000"/>
              </a:lnSpc>
              <a:spcBef>
                <a:spcPts val="0"/>
              </a:spcBef>
              <a:spcAft>
                <a:spcPts val="0"/>
              </a:spcAft>
              <a:buSzPts val="1400"/>
              <a:buNone/>
            </a:pPr>
            <a:r>
              <a:rPr lang="en-US" dirty="0">
                <a:solidFill>
                  <a:schemeClr val="tx1"/>
                </a:solidFill>
                <a:latin typeface="Calibri"/>
                <a:ea typeface="Calibri"/>
                <a:cs typeface="Calibri"/>
                <a:sym typeface="Calibri"/>
              </a:rPr>
              <a:t>At the end of this training, a commissioner will be able to:</a:t>
            </a:r>
          </a:p>
          <a:p>
            <a:pPr marL="0" lvl="0" indent="0" rtl="0">
              <a:lnSpc>
                <a:spcPct val="150000"/>
              </a:lnSpc>
              <a:spcBef>
                <a:spcPts val="0"/>
              </a:spcBef>
              <a:spcAft>
                <a:spcPts val="0"/>
              </a:spcAft>
              <a:buSzPts val="1400"/>
              <a:buNone/>
            </a:pPr>
            <a:endParaRPr dirty="0">
              <a:solidFill>
                <a:schemeClr val="tx1"/>
              </a:solidFill>
              <a:latin typeface="Calibri"/>
              <a:ea typeface="Calibri"/>
              <a:cs typeface="Calibri"/>
              <a:sym typeface="Calibri"/>
            </a:endParaRPr>
          </a:p>
          <a:p>
            <a:pPr marL="171450" lvl="0" indent="-171450" rtl="0">
              <a:lnSpc>
                <a:spcPct val="150000"/>
              </a:lnSpc>
              <a:spcBef>
                <a:spcPts val="0"/>
              </a:spcBef>
              <a:spcAft>
                <a:spcPts val="0"/>
              </a:spcAft>
              <a:buClr>
                <a:schemeClr val="dk1"/>
              </a:buClr>
              <a:buSzPts val="1200"/>
              <a:buFont typeface="Arial"/>
              <a:buChar char="•"/>
            </a:pPr>
            <a:r>
              <a:rPr lang="en-US" dirty="0">
                <a:solidFill>
                  <a:schemeClr val="tx1"/>
                </a:solidFill>
                <a:latin typeface="Calibri"/>
                <a:ea typeface="Calibri"/>
                <a:cs typeface="Calibri"/>
                <a:sym typeface="Calibri"/>
              </a:rPr>
              <a:t>Explain the purpose of a roundtable</a:t>
            </a:r>
            <a:endParaRPr dirty="0">
              <a:solidFill>
                <a:schemeClr val="tx1"/>
              </a:solidFill>
              <a:latin typeface="Calibri"/>
              <a:ea typeface="Calibri"/>
              <a:cs typeface="Calibri"/>
              <a:sym typeface="Calibri"/>
            </a:endParaRPr>
          </a:p>
          <a:p>
            <a:pPr marL="171450" lvl="0" indent="-171450" rtl="0">
              <a:lnSpc>
                <a:spcPct val="150000"/>
              </a:lnSpc>
              <a:spcBef>
                <a:spcPts val="0"/>
              </a:spcBef>
              <a:spcAft>
                <a:spcPts val="0"/>
              </a:spcAft>
              <a:buClr>
                <a:schemeClr val="dk1"/>
              </a:buClr>
              <a:buSzPts val="1200"/>
              <a:buFont typeface="Arial"/>
              <a:buChar char="•"/>
            </a:pPr>
            <a:r>
              <a:rPr lang="en-US" dirty="0">
                <a:solidFill>
                  <a:schemeClr val="tx1"/>
                </a:solidFill>
                <a:latin typeface="Calibri"/>
                <a:ea typeface="Calibri"/>
                <a:cs typeface="Calibri"/>
                <a:sym typeface="Calibri"/>
              </a:rPr>
              <a:t>Discuss how to utilize the program information Roundtable Support webpage to plan and execute a monthly roundtable</a:t>
            </a:r>
          </a:p>
          <a:p>
            <a:pPr marL="171450" lvl="0" indent="-171450" rtl="0">
              <a:lnSpc>
                <a:spcPct val="150000"/>
              </a:lnSpc>
              <a:spcBef>
                <a:spcPts val="0"/>
              </a:spcBef>
              <a:spcAft>
                <a:spcPts val="0"/>
              </a:spcAft>
              <a:buClr>
                <a:schemeClr val="dk1"/>
              </a:buClr>
              <a:buSzPts val="1200"/>
              <a:buFont typeface="Arial" panose="020B0604020202020204" pitchFamily="34" charset="0"/>
              <a:buChar char="•"/>
            </a:pPr>
            <a:r>
              <a:rPr lang="en-US" dirty="0">
                <a:solidFill>
                  <a:schemeClr val="tx1"/>
                </a:solidFill>
                <a:latin typeface="Calibri"/>
                <a:ea typeface="Calibri"/>
                <a:cs typeface="Calibri"/>
                <a:sym typeface="Calibri"/>
              </a:rPr>
              <a:t>Demonstrate how to use formats to plan roundtables</a:t>
            </a:r>
            <a:endParaRPr dirty="0">
              <a:solidFill>
                <a:schemeClr val="tx1"/>
              </a:solidFill>
              <a:latin typeface="Calibri"/>
              <a:ea typeface="Calibri"/>
              <a:cs typeface="Calibri"/>
              <a:sym typeface="Calibri"/>
            </a:endParaRPr>
          </a:p>
          <a:p>
            <a:pPr marL="171450" lvl="0" indent="-171450" rtl="0">
              <a:lnSpc>
                <a:spcPct val="150000"/>
              </a:lnSpc>
              <a:spcBef>
                <a:spcPts val="0"/>
              </a:spcBef>
              <a:spcAft>
                <a:spcPts val="0"/>
              </a:spcAft>
              <a:buClr>
                <a:schemeClr val="dk1"/>
              </a:buClr>
              <a:buSzPts val="1200"/>
              <a:buFont typeface="Arial"/>
              <a:buChar char="•"/>
            </a:pPr>
            <a:r>
              <a:rPr lang="en-US" dirty="0">
                <a:solidFill>
                  <a:schemeClr val="tx1"/>
                </a:solidFill>
                <a:latin typeface="Calibri"/>
                <a:ea typeface="Calibri"/>
                <a:cs typeface="Calibri"/>
                <a:sym typeface="Calibri"/>
              </a:rPr>
              <a:t>Know how to provide scout leaders with the Skill to do and the Will to do</a:t>
            </a:r>
            <a:endParaRPr dirty="0">
              <a:solidFill>
                <a:schemeClr val="tx1"/>
              </a:solidFill>
              <a:latin typeface="Calibri"/>
              <a:ea typeface="Calibri"/>
              <a:cs typeface="Calibri"/>
              <a:sym typeface="Calibri"/>
            </a:endParaRPr>
          </a:p>
        </p:txBody>
      </p:sp>
      <p:sp>
        <p:nvSpPr>
          <p:cNvPr id="72" name="Google Shape;72;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 name="Google Shape;7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i="0" u="none" strike="noStrike" cap="none" dirty="0">
                <a:solidFill>
                  <a:schemeClr val="dk1"/>
                </a:solidFill>
                <a:latin typeface="Calibri"/>
                <a:ea typeface="Calibri"/>
                <a:cs typeface="Calibri"/>
                <a:sym typeface="Calibri"/>
              </a:rPr>
              <a:t>Let’s start here: What is the Purpose of the Roundtable? </a:t>
            </a:r>
            <a:endParaRPr b="1" i="0" dirty="0">
              <a:latin typeface="Calibri"/>
              <a:ea typeface="Calibri"/>
              <a:cs typeface="Calibri"/>
              <a:sym typeface="Calibri"/>
            </a:endParaRPr>
          </a:p>
          <a:p>
            <a:pPr marL="0" lvl="0" indent="0" rtl="0">
              <a:lnSpc>
                <a:spcPct val="150000"/>
              </a:lnSpc>
              <a:spcBef>
                <a:spcPts val="0"/>
              </a:spcBef>
              <a:spcAft>
                <a:spcPts val="0"/>
              </a:spcAft>
              <a:buSzPts val="1400"/>
              <a:buNone/>
            </a:pPr>
            <a:endParaRPr sz="1200" b="0" i="0" u="none" strike="noStrike" cap="none" dirty="0">
              <a:solidFill>
                <a:schemeClr val="dk1"/>
              </a:solidFill>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From its earliest days, it has had four core functions:</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provide information</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capture information</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offer current program training</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	To provide networking opportunities</a:t>
            </a:r>
            <a:endParaRPr b="0" i="0" dirty="0">
              <a:latin typeface="Calibri"/>
              <a:ea typeface="Calibri"/>
              <a:cs typeface="Calibri"/>
              <a:sym typeface="Calibri"/>
            </a:endParaRPr>
          </a:p>
          <a:p>
            <a:pPr marL="0" lvl="0" indent="0" rtl="0">
              <a:lnSpc>
                <a:spcPct val="150000"/>
              </a:lnSpc>
              <a:spcBef>
                <a:spcPts val="0"/>
              </a:spcBef>
              <a:spcAft>
                <a:spcPts val="0"/>
              </a:spcAft>
              <a:buSzPts val="1400"/>
              <a:buNone/>
            </a:pPr>
            <a:endParaRPr sz="1200" b="0" i="0" u="none" strike="noStrike" cap="none" dirty="0">
              <a:solidFill>
                <a:schemeClr val="dk1"/>
              </a:solidFill>
              <a:latin typeface="Calibri"/>
              <a:ea typeface="Calibri"/>
              <a:cs typeface="Calibri"/>
              <a:sym typeface="Calibri"/>
            </a:endParaRPr>
          </a:p>
          <a:p>
            <a:pPr marL="0" lvl="0" indent="0" rtl="0">
              <a:lnSpc>
                <a:spcPct val="150000"/>
              </a:lnSpc>
              <a:spcBef>
                <a:spcPts val="0"/>
              </a:spcBef>
              <a:spcAft>
                <a:spcPts val="0"/>
              </a:spcAft>
              <a:buSzPts val="1400"/>
              <a:buNone/>
            </a:pPr>
            <a:r>
              <a:rPr lang="en-US" sz="1200" b="0" i="0" u="none" strike="noStrike" cap="none" dirty="0">
                <a:solidFill>
                  <a:schemeClr val="dk1"/>
                </a:solidFill>
                <a:latin typeface="Calibri"/>
                <a:ea typeface="Calibri"/>
                <a:cs typeface="Calibri"/>
                <a:sym typeface="Calibri"/>
              </a:rPr>
              <a:t>Roundtable should be one of the key tools we use as commissioners to support unit leaders.</a:t>
            </a:r>
            <a:endParaRPr b="0" i="0" dirty="0">
              <a:latin typeface="Calibri"/>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79" name="Google Shape;7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1754188" y="1143000"/>
            <a:ext cx="3348037" cy="188436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006" y="3027362"/>
            <a:ext cx="5486400" cy="5524209"/>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dirty="0">
                <a:solidFill>
                  <a:schemeClr val="dk1"/>
                </a:solidFill>
                <a:latin typeface="Calibri"/>
                <a:ea typeface="Calibri"/>
                <a:cs typeface="Calibri"/>
                <a:sym typeface="Calibri"/>
              </a:rPr>
              <a:t>What is a Roundtable?</a:t>
            </a: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It is the monthly district meeting that provides unit leaders a place to:</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Find out about changes and updates in the  program:</a:t>
            </a:r>
          </a:p>
          <a:p>
            <a:pPr>
              <a:lnSpc>
                <a:spcPct val="150000"/>
              </a:lnSpc>
              <a:buSzPts val="1400"/>
            </a:pPr>
            <a:r>
              <a:rPr lang="en-US" sz="1200" dirty="0">
                <a:solidFill>
                  <a:schemeClr val="dk1"/>
                </a:solidFill>
                <a:latin typeface="Calibri"/>
                <a:ea typeface="Calibri"/>
                <a:cs typeface="Calibri"/>
                <a:sym typeface="Calibri"/>
              </a:rPr>
              <a:t>Recent updates to the program, such as  the introduction of </a:t>
            </a:r>
            <a:r>
              <a:rPr lang="en-US" dirty="0">
                <a:solidFill>
                  <a:schemeClr val="dk1"/>
                </a:solidFill>
                <a:latin typeface="Calibri"/>
                <a:ea typeface="Calibri"/>
                <a:cs typeface="Calibri"/>
                <a:sym typeface="Calibri"/>
              </a:rPr>
              <a:t>Safeguarding Youth Training and updates to merit badges</a:t>
            </a:r>
            <a:endParaRPr lang="en-US" dirty="0">
              <a:ea typeface="Calibri"/>
              <a:cs typeface="Calibri"/>
            </a:endParaRPr>
          </a:p>
          <a:p>
            <a:pPr marL="0" indent="0">
              <a:lnSpc>
                <a:spcPct val="150000"/>
              </a:lnSpc>
              <a:buFont typeface="Arial" panose="020B0604020202020204" pitchFamily="34" charset="0"/>
              <a:buNone/>
            </a:pPr>
            <a:r>
              <a:rPr lang="en-US" dirty="0"/>
              <a:t>Example: There will be 12 youth and 4 adults attending summer camp </a:t>
            </a:r>
          </a:p>
          <a:p>
            <a:pPr marL="0" indent="0">
              <a:lnSpc>
                <a:spcPct val="150000"/>
              </a:lnSpc>
              <a:buFont typeface="Arial" panose="020B0604020202020204" pitchFamily="34" charset="0"/>
              <a:buNone/>
            </a:pPr>
            <a:r>
              <a:rPr lang="en-US" dirty="0"/>
              <a:t>Example: Pack 123 is struggling to complete recharter due to untrained leaders</a:t>
            </a:r>
          </a:p>
          <a:p>
            <a:pPr marL="0" indent="0">
              <a:lnSpc>
                <a:spcPct val="150000"/>
              </a:lnSpc>
              <a:buFont typeface="Arial" panose="020B0604020202020204" pitchFamily="34" charset="0"/>
              <a:buNone/>
            </a:pPr>
            <a:r>
              <a:rPr lang="en-US" dirty="0"/>
              <a:t>And to </a:t>
            </a:r>
            <a:r>
              <a:rPr lang="en-US" sz="1200" dirty="0">
                <a:solidFill>
                  <a:schemeClr val="dk1"/>
                </a:solidFill>
                <a:latin typeface="Calibri"/>
                <a:ea typeface="Calibri"/>
                <a:cs typeface="Calibri"/>
                <a:sym typeface="Calibri"/>
              </a:rPr>
              <a:t>learn about events that their unit can participate in, such as district camporees, district pinewood derby, council camp cards, Scout nights for sports teams</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Talk with experts on topics:</a:t>
            </a: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Bringing in your Outdoor Ethics Champion, </a:t>
            </a:r>
            <a:r>
              <a:rPr lang="en-US" sz="1200">
                <a:solidFill>
                  <a:schemeClr val="dk1"/>
                </a:solidFill>
                <a:latin typeface="Calibri"/>
                <a:ea typeface="Calibri"/>
                <a:cs typeface="Calibri"/>
                <a:sym typeface="Calibri"/>
              </a:rPr>
              <a:t>an EMT, </a:t>
            </a:r>
            <a:r>
              <a:rPr lang="en-US" sz="1200" dirty="0">
                <a:solidFill>
                  <a:schemeClr val="dk1"/>
                </a:solidFill>
                <a:latin typeface="Calibri"/>
                <a:ea typeface="Calibri"/>
                <a:cs typeface="Calibri"/>
                <a:sym typeface="Calibri"/>
              </a:rPr>
              <a:t>to </a:t>
            </a:r>
            <a:r>
              <a:rPr lang="en-US" sz="1200">
                <a:solidFill>
                  <a:schemeClr val="dk1"/>
                </a:solidFill>
                <a:latin typeface="Calibri"/>
                <a:ea typeface="Calibri"/>
                <a:cs typeface="Calibri"/>
                <a:sym typeface="Calibri"/>
              </a:rPr>
              <a:t>talk about </a:t>
            </a:r>
            <a:r>
              <a:rPr lang="en-US" sz="1200" dirty="0">
                <a:solidFill>
                  <a:schemeClr val="dk1"/>
                </a:solidFill>
                <a:latin typeface="Calibri"/>
                <a:ea typeface="Calibri"/>
                <a:cs typeface="Calibri"/>
                <a:sym typeface="Calibri"/>
              </a:rPr>
              <a:t>First Aid, the district training chair to talk about adult training</a:t>
            </a:r>
            <a:endParaRPr dirty="0">
              <a:latin typeface="Calibri"/>
              <a:ea typeface="Calibri"/>
              <a:cs typeface="Calibri"/>
              <a:sym typeface="Calibri"/>
            </a:endParaRPr>
          </a:p>
        </p:txBody>
      </p:sp>
      <p:sp>
        <p:nvSpPr>
          <p:cNvPr id="86" name="Google Shape;8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5:notes"/>
          <p:cNvSpPr>
            <a:spLocks noGrp="1" noRot="1" noChangeAspect="1"/>
          </p:cNvSpPr>
          <p:nvPr>
            <p:ph type="sldImg" idx="2"/>
          </p:nvPr>
        </p:nvSpPr>
        <p:spPr>
          <a:xfrm>
            <a:off x="1754188" y="989013"/>
            <a:ext cx="3348037" cy="188436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5:notes"/>
          <p:cNvSpPr txBox="1">
            <a:spLocks noGrp="1"/>
          </p:cNvSpPr>
          <p:nvPr>
            <p:ph type="body" idx="1"/>
          </p:nvPr>
        </p:nvSpPr>
        <p:spPr>
          <a:xfrm>
            <a:off x="685006" y="2983873"/>
            <a:ext cx="5486400" cy="5171113"/>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dirty="0">
                <a:solidFill>
                  <a:schemeClr val="dk1"/>
                </a:solidFill>
                <a:latin typeface="Calibri"/>
                <a:ea typeface="Calibri"/>
                <a:cs typeface="Calibri"/>
                <a:sym typeface="Calibri"/>
              </a:rPr>
              <a:t>What is a Roundtable? Continued</a:t>
            </a:r>
          </a:p>
          <a:p>
            <a:pPr marL="0" lvl="0"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It is the monthly district meeting that provides unit leaders a place to:</a:t>
            </a: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Learn activities before meetings </a:t>
            </a:r>
            <a:endParaRPr lang="en-US" dirty="0">
              <a:latin typeface="Calibri"/>
              <a:ea typeface="Calibri"/>
              <a:cs typeface="Calibri"/>
              <a:sym typeface="Calibri"/>
            </a:endParaRPr>
          </a:p>
          <a:p>
            <a:pPr marL="457200" lvl="1" indent="0" rtl="0">
              <a:lnSpc>
                <a:spcPct val="150000"/>
              </a:lnSpc>
              <a:spcBef>
                <a:spcPts val="0"/>
              </a:spcBef>
              <a:spcAft>
                <a:spcPts val="0"/>
              </a:spcAft>
              <a:buSzPts val="1400"/>
              <a:buFont typeface="Arial" panose="020B0604020202020204" pitchFamily="34" charset="0"/>
              <a:buNone/>
            </a:pPr>
            <a:r>
              <a:rPr lang="en-US" sz="1200" dirty="0">
                <a:solidFill>
                  <a:schemeClr val="dk1"/>
                </a:solidFill>
                <a:latin typeface="Calibri"/>
                <a:ea typeface="Calibri"/>
                <a:cs typeface="Calibri"/>
                <a:sym typeface="Calibri"/>
              </a:rPr>
              <a:t>This could be a craft, a game, a skit, ceremonies, or planning an event that corresponds to an advancement.</a:t>
            </a:r>
            <a:endParaRPr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Network with other leaders</a:t>
            </a:r>
          </a:p>
          <a:p>
            <a:pPr marL="457200" lvl="1" indent="0" rtl="0">
              <a:lnSpc>
                <a:spcPct val="150000"/>
              </a:lnSpc>
              <a:spcBef>
                <a:spcPts val="0"/>
              </a:spcBef>
              <a:spcAft>
                <a:spcPts val="0"/>
              </a:spcAft>
              <a:buSzPts val="1400"/>
              <a:buFont typeface="Arial" panose="020B0604020202020204" pitchFamily="34" charset="0"/>
              <a:buNone/>
            </a:pPr>
            <a:r>
              <a:rPr lang="en-US" sz="1200" dirty="0">
                <a:solidFill>
                  <a:schemeClr val="dk1"/>
                </a:solidFill>
                <a:latin typeface="Calibri"/>
                <a:ea typeface="Calibri"/>
                <a:cs typeface="Calibri"/>
                <a:sym typeface="Calibri"/>
              </a:rPr>
              <a:t>This time can help leaders find new ways to deal with problems.  Other leaders may have already faced a challenge and can provide solutions, they can share an idea for a new event offered locally, and just give support to new leaders</a:t>
            </a:r>
            <a:endParaRPr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Discuss topics that apply to all leaders in the program.  </a:t>
            </a:r>
          </a:p>
          <a:p>
            <a:pPr marL="457200" lvl="1" indent="0" rtl="0">
              <a:lnSpc>
                <a:spcPct val="150000"/>
              </a:lnSpc>
              <a:spcBef>
                <a:spcPts val="0"/>
              </a:spcBef>
              <a:spcAft>
                <a:spcPts val="0"/>
              </a:spcAft>
              <a:buSzPts val="1400"/>
              <a:buNone/>
            </a:pPr>
            <a:r>
              <a:rPr lang="en-US" sz="1200" dirty="0">
                <a:solidFill>
                  <a:schemeClr val="dk1"/>
                </a:solidFill>
                <a:latin typeface="Calibri"/>
                <a:ea typeface="Calibri"/>
                <a:cs typeface="Calibri"/>
                <a:sym typeface="Calibri"/>
              </a:rPr>
              <a:t>Many topics span all program areas. Discussing a topic with all leaders helps each leader in the unit fully understand the concept and see other viewpoints. This allows everyone to have one focus for the unit. Things like training, disability awareness, and advancement are just a few.</a:t>
            </a:r>
            <a:endParaRPr dirty="0">
              <a:latin typeface="Calibri"/>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93" name="Google Shape;93;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9:notes"/>
          <p:cNvSpPr>
            <a:spLocks noGrp="1" noRot="1" noChangeAspect="1"/>
          </p:cNvSpPr>
          <p:nvPr>
            <p:ph type="sldImg" idx="2"/>
          </p:nvPr>
        </p:nvSpPr>
        <p:spPr>
          <a:xfrm>
            <a:off x="1433513" y="1027113"/>
            <a:ext cx="3990975" cy="22463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9:notes"/>
          <p:cNvSpPr txBox="1">
            <a:spLocks noGrp="1"/>
          </p:cNvSpPr>
          <p:nvPr>
            <p:ph type="body" idx="1"/>
          </p:nvPr>
        </p:nvSpPr>
        <p:spPr>
          <a:xfrm>
            <a:off x="685800" y="3383119"/>
            <a:ext cx="5486400" cy="5573594"/>
          </a:xfrm>
          <a:prstGeom prst="rect">
            <a:avLst/>
          </a:prstGeom>
          <a:noFill/>
          <a:ln>
            <a:noFill/>
          </a:ln>
        </p:spPr>
        <p:txBody>
          <a:bodyPr spcFirstLastPara="1" wrap="square" lIns="91425" tIns="45700" rIns="91425" bIns="45700" anchor="t" anchorCtr="0">
            <a:noAutofit/>
          </a:bodyPr>
          <a:lstStyle/>
          <a:p>
            <a:pPr marL="0" lvl="0" indent="0" rtl="0">
              <a:lnSpc>
                <a:spcPct val="150000"/>
              </a:lnSpc>
              <a:spcBef>
                <a:spcPts val="0"/>
              </a:spcBef>
              <a:spcAft>
                <a:spcPts val="0"/>
              </a:spcAft>
              <a:buSzPts val="1400"/>
              <a:buNone/>
            </a:pPr>
            <a:r>
              <a:rPr lang="en-US" sz="1200" b="1" dirty="0">
                <a:solidFill>
                  <a:schemeClr val="dk1"/>
                </a:solidFill>
                <a:latin typeface="Calibri"/>
                <a:ea typeface="Calibri"/>
                <a:cs typeface="Calibri"/>
                <a:sym typeface="Calibri"/>
              </a:rPr>
              <a:t>What is the Roundtable Support Webpage?</a:t>
            </a:r>
          </a:p>
          <a:p>
            <a:pPr marL="0" lvl="0" indent="0" rtl="0">
              <a:lnSpc>
                <a:spcPct val="150000"/>
              </a:lnSpc>
              <a:spcBef>
                <a:spcPts val="0"/>
              </a:spcBef>
              <a:spcAft>
                <a:spcPts val="0"/>
              </a:spcAft>
              <a:buSzPts val="1400"/>
              <a:buNone/>
            </a:pPr>
            <a:endParaRPr lang="en-US" sz="12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A central location for all resources that Scouting America is supplying for roundtables.  Let’s take a look at the webpage.</a:t>
            </a:r>
            <a:endParaRPr dirty="0">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Major sections: Roundtable Planning Resources, Roundtable Formats, Roundtable Training for Commissioners, Other Commissioner Resources, Virtual Roundtable Resources, Other Roundtable Resources</a:t>
            </a:r>
            <a:endParaRPr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National Support Center continuing to add video content; as more becomes available, local districts will have more flexibility to match content to local needs</a:t>
            </a:r>
            <a:endParaRPr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Other resources are continuously added to support the planning and delivery of virtual roundtables</a:t>
            </a:r>
            <a:endParaRPr lang="en-US"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Virtual Roundtable Resources page provides links to Scouting America Digital Safety and Online Scouting Activities as well as videos and reference materials on using Zoom (today, by far the most popular virtual meeting tool among Scouting America volunteers)</a:t>
            </a:r>
            <a:endParaRPr sz="1400" dirty="0">
              <a:solidFill>
                <a:schemeClr val="dk1"/>
              </a:solidFill>
              <a:latin typeface="Calibri"/>
              <a:ea typeface="Calibri"/>
              <a:cs typeface="Calibri"/>
              <a:sym typeface="Calibri"/>
            </a:endParaRPr>
          </a:p>
          <a:p>
            <a:pPr marL="171450" lvl="0" indent="-171450" rtl="0">
              <a:lnSpc>
                <a:spcPct val="150000"/>
              </a:lnSpc>
              <a:spcBef>
                <a:spcPts val="0"/>
              </a:spcBef>
              <a:spcAft>
                <a:spcPts val="0"/>
              </a:spcAft>
              <a:buSzPts val="1400"/>
              <a:buFont typeface="Arial" panose="020B0604020202020204" pitchFamily="34" charset="0"/>
              <a:buChar char="•"/>
            </a:pPr>
            <a:r>
              <a:rPr lang="en-US" sz="1200" dirty="0">
                <a:solidFill>
                  <a:schemeClr val="dk1"/>
                </a:solidFill>
                <a:latin typeface="Calibri"/>
                <a:ea typeface="Calibri"/>
                <a:cs typeface="Calibri"/>
                <a:sym typeface="Calibri"/>
              </a:rPr>
              <a:t>It is easy to send questions, comments and suggestions directly to the service team from any page</a:t>
            </a:r>
            <a:endParaRPr sz="14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lang="en-US" dirty="0"/>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sz="1200" b="0" i="1" u="sng" strike="noStrike" cap="none"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https://www.scouting.org/commissioners/rou</a:t>
            </a:r>
            <a:r>
              <a:rPr lang="en-US" sz="1200" i="1" u="sng"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nd</a:t>
            </a:r>
            <a:r>
              <a:rPr lang="en-US" sz="1200" b="0" i="1" u="sng" strike="noStrike" cap="none"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table-support/</a:t>
            </a:r>
            <a:endParaRPr lang="en-US" sz="1200" b="0" i="1" u="sng" strike="noStrike" cap="none" dirty="0">
              <a:solidFill>
                <a:srgbClr val="0000FF"/>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en-US" sz="1200" b="0" i="1" u="sng" strike="noStrike" cap="none" dirty="0">
              <a:solidFill>
                <a:srgbClr val="0000FF"/>
              </a:solidFill>
              <a:latin typeface="Calibri"/>
              <a:ea typeface="Arial"/>
              <a:cs typeface="Calibri"/>
              <a:sym typeface="Calibri"/>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r>
              <a:rPr lang="en-US" b="1"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Instructor Note:  </a:t>
            </a:r>
            <a:r>
              <a:rPr lang="en-US" b="1" i="1" kern="1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Have the class scan the QR code on the slide</a:t>
            </a:r>
            <a:endParaRPr lang="en-US" dirty="0">
              <a:effectLst/>
              <a:latin typeface="Calibri" panose="020F0502020204030204" pitchFamily="34"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chemeClr val="dk1"/>
              </a:buClr>
              <a:buSzPts val="1200"/>
              <a:buFont typeface="Calibri"/>
              <a:buNone/>
              <a:tabLst/>
              <a:defRPr/>
            </a:pPr>
            <a:endParaRPr lang="en-US"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200"/>
              <a:buFont typeface="Calibri"/>
              <a:buNone/>
            </a:pPr>
            <a:endParaRPr dirty="0"/>
          </a:p>
        </p:txBody>
      </p:sp>
      <p:sp>
        <p:nvSpPr>
          <p:cNvPr id="124" name="Google Shape;124;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0:notes"/>
          <p:cNvSpPr>
            <a:spLocks noGrp="1" noRot="1" noChangeAspect="1"/>
          </p:cNvSpPr>
          <p:nvPr>
            <p:ph type="sldImg" idx="2"/>
          </p:nvPr>
        </p:nvSpPr>
        <p:spPr>
          <a:xfrm>
            <a:off x="2166938" y="849313"/>
            <a:ext cx="2524125" cy="1420812"/>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10:notes"/>
          <p:cNvSpPr txBox="1">
            <a:spLocks noGrp="1"/>
          </p:cNvSpPr>
          <p:nvPr>
            <p:ph type="body" idx="1"/>
          </p:nvPr>
        </p:nvSpPr>
        <p:spPr>
          <a:xfrm>
            <a:off x="685800" y="2366873"/>
            <a:ext cx="5486400" cy="5733938"/>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b="1" dirty="0">
                <a:solidFill>
                  <a:schemeClr val="dk1"/>
                </a:solidFill>
                <a:ea typeface="Calibri"/>
                <a:cs typeface="Calibri"/>
                <a:sym typeface="Calibri"/>
              </a:rPr>
              <a:t>How to Use the Commissioner Roundtable Support webpage:</a:t>
            </a:r>
          </a:p>
          <a:p>
            <a:pPr marL="0" marR="79375">
              <a:buNone/>
            </a:pPr>
            <a:r>
              <a:rPr lang="en-US" dirty="0">
                <a:effectLst/>
                <a:ea typeface="Calibri" panose="020F0502020204030204" pitchFamily="34" charset="0"/>
              </a:rPr>
              <a:t>Roundtable commissioners have flexibility in how a roundtable is run. The webpage offers three flexible formats with similar looks and identical topics. The Commissioner Roundtable Support Webpage also provides virtual resources to plug into the formats. Content will be added as more becomes available.  </a:t>
            </a:r>
          </a:p>
          <a:p>
            <a:pPr marL="0" marR="79375">
              <a:buNone/>
            </a:pPr>
            <a:r>
              <a:rPr lang="en-US" dirty="0">
                <a:effectLst/>
                <a:ea typeface="Calibri" panose="020F0502020204030204" pitchFamily="34" charset="0"/>
              </a:rPr>
              <a:t> </a:t>
            </a:r>
          </a:p>
          <a:p>
            <a:pPr marL="0" marR="79375">
              <a:buNone/>
            </a:pPr>
            <a:r>
              <a:rPr lang="en-US" dirty="0">
                <a:effectLst/>
                <a:ea typeface="Calibri" panose="020F0502020204030204" pitchFamily="34" charset="0"/>
              </a:rPr>
              <a:t>The roundtable commissioner is encouraged to use the virtual content to meet the needs of the district or council roundtable.  </a:t>
            </a:r>
          </a:p>
          <a:p>
            <a:pPr marL="342900" marR="79375" lvl="0" indent="-342900">
              <a:buFont typeface="Arial" panose="020B0604020202020204" pitchFamily="34" charset="0"/>
              <a:buChar char="●"/>
            </a:pPr>
            <a:r>
              <a:rPr lang="en-US" dirty="0">
                <a:effectLst/>
                <a:ea typeface="Noto Sans Symbols"/>
                <a:cs typeface="Noto Sans Symbols"/>
              </a:rPr>
              <a:t>An example is winter camping. Some councils may not conduct winter camping activities, but the roundtable commissioner can look through other content and find a topic that meets their roundtable's needs.</a:t>
            </a:r>
          </a:p>
          <a:p>
            <a:pPr marL="0" marR="79375">
              <a:buNone/>
            </a:pPr>
            <a:r>
              <a:rPr lang="en-US" dirty="0">
                <a:effectLst/>
                <a:ea typeface="Calibri" panose="020F0502020204030204" pitchFamily="34" charset="0"/>
              </a:rPr>
              <a:t> </a:t>
            </a:r>
          </a:p>
          <a:p>
            <a:pPr marL="0" marR="79375">
              <a:buNone/>
            </a:pPr>
            <a:r>
              <a:rPr lang="en-US" dirty="0">
                <a:effectLst/>
                <a:ea typeface="Calibri" panose="020F0502020204030204" pitchFamily="34" charset="0"/>
              </a:rPr>
              <a:t>So, what is on the Commissioner Roundtable Support webpage?</a:t>
            </a:r>
          </a:p>
          <a:p>
            <a:pPr marL="342900" marR="79375" lvl="0" indent="-342900">
              <a:buFont typeface="Arial" panose="020B0604020202020204" pitchFamily="34" charset="0"/>
              <a:buChar char="●"/>
            </a:pPr>
            <a:r>
              <a:rPr lang="en-US" dirty="0">
                <a:effectLst/>
                <a:ea typeface="Noto Sans Symbols"/>
                <a:cs typeface="Noto Sans Symbols"/>
              </a:rPr>
              <a:t>The goals of roundtable and the functions are the first things you see</a:t>
            </a:r>
          </a:p>
          <a:p>
            <a:pPr marL="342900" marR="79375" lvl="0" indent="-342900">
              <a:buFont typeface="Arial" panose="020B0604020202020204" pitchFamily="34" charset="0"/>
              <a:buChar char="●"/>
            </a:pPr>
            <a:r>
              <a:rPr lang="en-US" dirty="0">
                <a:effectLst/>
                <a:ea typeface="Noto Sans Symbols"/>
                <a:cs typeface="Noto Sans Symbols"/>
              </a:rPr>
              <a:t>The three formats are on the webpage for you to print out and use as examples</a:t>
            </a:r>
          </a:p>
          <a:p>
            <a:pPr marL="342900" marR="79375" indent="-342900">
              <a:buFont typeface="Arial" panose="020B0604020202020204" pitchFamily="34" charset="0"/>
              <a:buChar char="●"/>
            </a:pPr>
            <a:r>
              <a:rPr lang="en-US" dirty="0">
                <a:effectLst/>
                <a:ea typeface="Noto Sans Symbols"/>
                <a:cs typeface="Calibri"/>
              </a:rPr>
              <a:t>Roundtable Planning Resources have links to all the virtual content offered to support roundtable, such as opening videos,</a:t>
            </a:r>
            <a:r>
              <a:rPr lang="en-US" dirty="0">
                <a:ea typeface="Noto Sans Symbols"/>
                <a:cs typeface="Calibri"/>
              </a:rPr>
              <a:t> </a:t>
            </a:r>
            <a:r>
              <a:rPr lang="en-US" dirty="0">
                <a:effectLst/>
                <a:ea typeface="Noto Sans Symbols"/>
                <a:cs typeface="Calibri"/>
              </a:rPr>
              <a:t> safety moment videos and handouts, membership moments, </a:t>
            </a:r>
            <a:r>
              <a:rPr lang="en-US" dirty="0"/>
              <a:t>hot topic handouts, breakout</a:t>
            </a:r>
            <a:r>
              <a:rPr lang="en-US" dirty="0">
                <a:effectLst/>
                <a:ea typeface="Noto Sans Symbols"/>
                <a:cs typeface="Calibri"/>
              </a:rPr>
              <a:t> videos, closing videos, and ideas.  Everything the roundtable commissioner will need to plan a successful roundtable</a:t>
            </a:r>
          </a:p>
          <a:p>
            <a:pPr marL="342900" marR="79375" lvl="0" indent="-342900">
              <a:buFont typeface="Arial" panose="020B0604020202020204" pitchFamily="34" charset="0"/>
              <a:buChar char="●"/>
            </a:pPr>
            <a:r>
              <a:rPr lang="en-US" dirty="0">
                <a:solidFill>
                  <a:schemeClr val="dk1"/>
                </a:solidFill>
                <a:ea typeface="Calibri"/>
                <a:cs typeface="Calibri"/>
                <a:sym typeface="Calibri"/>
              </a:rPr>
              <a:t>There are also links to roundtable commissioner trainings, awards and recognition for commissioner, and virtual tools.</a:t>
            </a:r>
            <a:endParaRPr dirty="0">
              <a:ea typeface="Calibri"/>
              <a:cs typeface="Calibri"/>
              <a:sym typeface="Calibri"/>
            </a:endParaRPr>
          </a:p>
        </p:txBody>
      </p:sp>
      <p:sp>
        <p:nvSpPr>
          <p:cNvPr id="132" name="Google Shape;132;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6:notes"/>
          <p:cNvSpPr>
            <a:spLocks noGrp="1" noRot="1" noChangeAspect="1"/>
          </p:cNvSpPr>
          <p:nvPr>
            <p:ph type="sldImg" idx="2"/>
          </p:nvPr>
        </p:nvSpPr>
        <p:spPr>
          <a:xfrm>
            <a:off x="1592263" y="419100"/>
            <a:ext cx="3475037" cy="19558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6:notes"/>
          <p:cNvSpPr txBox="1">
            <a:spLocks noGrp="1"/>
          </p:cNvSpPr>
          <p:nvPr>
            <p:ph type="body" idx="1"/>
          </p:nvPr>
        </p:nvSpPr>
        <p:spPr>
          <a:xfrm>
            <a:off x="685006" y="2665748"/>
            <a:ext cx="5486400" cy="6357066"/>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600"/>
              </a:spcAft>
              <a:buSzPts val="1400"/>
              <a:buNone/>
            </a:pPr>
            <a:r>
              <a:rPr lang="en-US" b="1" dirty="0">
                <a:solidFill>
                  <a:schemeClr val="dk1"/>
                </a:solidFill>
                <a:latin typeface="Calibri"/>
                <a:ea typeface="Calibri"/>
                <a:cs typeface="Calibri"/>
                <a:sym typeface="Calibri"/>
              </a:rPr>
              <a:t>Flexible Formats:</a:t>
            </a:r>
          </a:p>
          <a:p>
            <a:pPr>
              <a:spcAft>
                <a:spcPts val="600"/>
              </a:spcAft>
              <a:buClr>
                <a:srgbClr val="000000"/>
              </a:buClr>
              <a:buSzPts val="1400"/>
              <a:defRPr/>
            </a:pPr>
            <a:r>
              <a:rPr lang="en-US" dirty="0">
                <a:solidFill>
                  <a:schemeClr val="dk1"/>
                </a:solidFill>
                <a:latin typeface="Calibri"/>
                <a:ea typeface="Calibri"/>
                <a:cs typeface="Calibri"/>
                <a:sym typeface="Calibri"/>
              </a:rPr>
              <a:t>The National Service Team has created formats based on feedback from Scouting surveys.  It was found that many in-person roundtables lack the reach that a virtual roundtable can create. </a:t>
            </a:r>
            <a:r>
              <a:rPr lang="en-US" dirty="0">
                <a:effectLst/>
                <a:latin typeface="Calibri"/>
                <a:ea typeface="Calibri"/>
                <a:cs typeface="Calibri"/>
              </a:rPr>
              <a:t>The formats can be used for in-person, virtual, and hybrid roundtables.</a:t>
            </a:r>
            <a:endParaRPr lang="en-US"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endParaRPr lang="en-US" dirty="0">
              <a:solidFill>
                <a:schemeClr val="dk1"/>
              </a:solidFill>
              <a:latin typeface="Calibri"/>
              <a:ea typeface="Calibri"/>
              <a:cs typeface="Calibri"/>
              <a:sym typeface="Calibri"/>
            </a:endParaRPr>
          </a:p>
          <a:p>
            <a:pPr marL="0" lvl="0"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There are three formats containing the same topics based on two different time frames.</a:t>
            </a:r>
            <a:endParaRPr dirty="0">
              <a:latin typeface="Calibri"/>
              <a:ea typeface="Calibri"/>
              <a:cs typeface="Calibri"/>
              <a:sym typeface="Calibri"/>
            </a:endParaRPr>
          </a:p>
          <a:p>
            <a:pPr lvl="1">
              <a:spcAft>
                <a:spcPts val="600"/>
              </a:spcAft>
              <a:buSzPts val="1400"/>
            </a:pPr>
            <a:r>
              <a:rPr lang="en-US" dirty="0">
                <a:solidFill>
                  <a:schemeClr val="dk1"/>
                </a:solidFill>
                <a:latin typeface="Calibri"/>
                <a:ea typeface="Calibri"/>
                <a:cs typeface="Calibri"/>
                <a:sym typeface="Calibri"/>
              </a:rPr>
              <a:t>The 50-minute format has an opening,  safety moment, </a:t>
            </a:r>
            <a:r>
              <a:rPr lang="en-US" dirty="0">
                <a:solidFill>
                  <a:schemeClr val="dk1"/>
                </a:solidFill>
                <a:sym typeface="Calibri"/>
              </a:rPr>
              <a:t>hot topic,</a:t>
            </a:r>
            <a:r>
              <a:rPr lang="en-US" dirty="0">
                <a:solidFill>
                  <a:schemeClr val="dk1"/>
                </a:solidFill>
                <a:latin typeface="Calibri"/>
                <a:ea typeface="Calibri"/>
                <a:cs typeface="Calibri"/>
                <a:sym typeface="Calibri"/>
              </a:rPr>
              <a:t> breakout, and closing.</a:t>
            </a:r>
            <a:endParaRPr lang="en-US" dirty="0">
              <a:solidFill>
                <a:schemeClr val="dk1"/>
              </a:solidFill>
              <a:latin typeface="Calibri"/>
              <a:ea typeface="Calibri"/>
              <a:cs typeface="Calibri"/>
            </a:endParaRPr>
          </a:p>
          <a:p>
            <a:pPr lvl="1">
              <a:spcAft>
                <a:spcPts val="600"/>
              </a:spcAft>
              <a:buSzPts val="1400"/>
            </a:pPr>
            <a:r>
              <a:rPr lang="en-US" dirty="0">
                <a:solidFill>
                  <a:schemeClr val="dk1"/>
                </a:solidFill>
                <a:latin typeface="Calibri"/>
                <a:ea typeface="Calibri"/>
                <a:cs typeface="Calibri"/>
                <a:sym typeface="Calibri"/>
              </a:rPr>
              <a:t>The 60-minute format has an opening,  safety moment, </a:t>
            </a:r>
            <a:r>
              <a:rPr lang="en-US" dirty="0">
                <a:solidFill>
                  <a:schemeClr val="dk1"/>
                </a:solidFill>
                <a:sym typeface="Calibri"/>
              </a:rPr>
              <a:t>hot topic,</a:t>
            </a:r>
            <a:r>
              <a:rPr lang="en-US" dirty="0">
                <a:solidFill>
                  <a:schemeClr val="dk1"/>
                </a:solidFill>
                <a:latin typeface="Calibri"/>
                <a:ea typeface="Calibri"/>
                <a:cs typeface="Calibri"/>
                <a:sym typeface="Calibri"/>
              </a:rPr>
              <a:t> breakout, and closing.</a:t>
            </a:r>
            <a:endParaRPr dirty="0">
              <a:latin typeface="Calibri"/>
              <a:ea typeface="Calibri"/>
              <a:cs typeface="Calibri"/>
              <a:sym typeface="Calibri"/>
            </a:endParaRPr>
          </a:p>
          <a:p>
            <a:pPr lvl="1">
              <a:spcAft>
                <a:spcPts val="600"/>
              </a:spcAft>
              <a:buSzPts val="1400"/>
            </a:pPr>
            <a:r>
              <a:rPr lang="en-US" dirty="0">
                <a:solidFill>
                  <a:schemeClr val="dk1"/>
                </a:solidFill>
                <a:latin typeface="Calibri"/>
                <a:ea typeface="Calibri"/>
                <a:cs typeface="Calibri"/>
                <a:sym typeface="Calibri"/>
              </a:rPr>
              <a:t>The 75-minute format has an opening,  safety moment, </a:t>
            </a:r>
            <a:r>
              <a:rPr lang="en-US" dirty="0">
                <a:solidFill>
                  <a:schemeClr val="dk1"/>
                </a:solidFill>
                <a:sym typeface="Calibri"/>
              </a:rPr>
              <a:t>hot topic,</a:t>
            </a:r>
            <a:r>
              <a:rPr lang="en-US" dirty="0">
                <a:solidFill>
                  <a:schemeClr val="dk1"/>
                </a:solidFill>
                <a:latin typeface="Calibri"/>
                <a:ea typeface="Calibri"/>
                <a:cs typeface="Calibri"/>
                <a:sym typeface="Calibri"/>
              </a:rPr>
              <a:t> breakout, and closing.</a:t>
            </a:r>
            <a:endParaRPr lang="en-US" dirty="0">
              <a:solidFill>
                <a:schemeClr val="dk1"/>
              </a:solidFill>
              <a:latin typeface="Calibri"/>
              <a:ea typeface="Calibri"/>
              <a:cs typeface="Calibri"/>
            </a:endParaRPr>
          </a:p>
          <a:p>
            <a:pPr marL="457200" lvl="1" indent="0" rtl="0">
              <a:lnSpc>
                <a:spcPct val="100000"/>
              </a:lnSpc>
              <a:spcBef>
                <a:spcPts val="0"/>
              </a:spcBef>
              <a:spcAft>
                <a:spcPts val="600"/>
              </a:spcAft>
              <a:buSzPts val="1400"/>
              <a:buNone/>
            </a:pPr>
            <a:endParaRPr dirty="0">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600"/>
              </a:spcAft>
              <a:buClrTx/>
              <a:buSzPts val="1400"/>
              <a:buFontTx/>
              <a:buNone/>
              <a:tabLst/>
              <a:defRPr/>
            </a:pPr>
            <a:r>
              <a:rPr lang="en-US" dirty="0">
                <a:effectLst/>
                <a:latin typeface="Calibri" panose="020F0502020204030204" pitchFamily="34" charset="0"/>
                <a:ea typeface="Calibri" panose="020F0502020204030204" pitchFamily="34" charset="0"/>
              </a:rPr>
              <a:t>Flexible: The formats are designed to support both virtual or in-person roundtable. The resources offered on the Commissioner Roundtable Support Webpage—which we will discuss shortly—are great tools for both types of roundtables.</a:t>
            </a:r>
          </a:p>
          <a:p>
            <a:pPr marL="0" lvl="0" indent="0" rtl="0">
              <a:lnSpc>
                <a:spcPct val="100000"/>
              </a:lnSpc>
              <a:spcBef>
                <a:spcPts val="0"/>
              </a:spcBef>
              <a:spcAft>
                <a:spcPts val="600"/>
              </a:spcAft>
              <a:buSzPts val="1400"/>
              <a:buNone/>
            </a:pPr>
            <a:endParaRPr dirty="0">
              <a:latin typeface="Calibri"/>
              <a:ea typeface="Calibri"/>
              <a:cs typeface="Calibri"/>
              <a:sym typeface="Calibri"/>
            </a:endParaRPr>
          </a:p>
          <a:p>
            <a:pPr marL="0" lvl="0" indent="0" rtl="0">
              <a:lnSpc>
                <a:spcPct val="100000"/>
              </a:lnSpc>
              <a:spcBef>
                <a:spcPts val="0"/>
              </a:spcBef>
              <a:spcAft>
                <a:spcPts val="600"/>
              </a:spcAft>
              <a:buSzPts val="1400"/>
              <a:buNone/>
            </a:pPr>
            <a:r>
              <a:rPr lang="en-US" dirty="0">
                <a:solidFill>
                  <a:schemeClr val="dk1"/>
                </a:solidFill>
                <a:latin typeface="Calibri"/>
                <a:ea typeface="Calibri"/>
                <a:cs typeface="Calibri"/>
                <a:sym typeface="Calibri"/>
              </a:rPr>
              <a:t>Roundtable commissioners are encouraged to adapt a format that works for their district or council.</a:t>
            </a:r>
            <a:endParaRPr dirty="0">
              <a:latin typeface="Calibri"/>
              <a:ea typeface="Calibri"/>
              <a:cs typeface="Calibri"/>
              <a:sym typeface="Calibri"/>
            </a:endParaRPr>
          </a:p>
          <a:p>
            <a:pPr marL="171450" lvl="1" indent="-171450" rtl="0">
              <a:lnSpc>
                <a:spcPct val="100000"/>
              </a:lnSpc>
              <a:spcBef>
                <a:spcPts val="0"/>
              </a:spcBef>
              <a:spcAft>
                <a:spcPts val="600"/>
              </a:spcAft>
              <a:buSzPts val="1400"/>
              <a:buFont typeface="Arial" panose="020B0604020202020204" pitchFamily="34" charset="0"/>
              <a:buChar char="•"/>
            </a:pPr>
            <a:r>
              <a:rPr lang="en-US" dirty="0">
                <a:solidFill>
                  <a:schemeClr val="dk1"/>
                </a:solidFill>
                <a:latin typeface="Calibri"/>
                <a:ea typeface="Calibri"/>
                <a:cs typeface="Calibri"/>
                <a:sym typeface="Calibri"/>
              </a:rPr>
              <a:t>A  roundtable commissioner could add hands-on type demonstrations during the breakouts to facilitate a conversation.</a:t>
            </a:r>
            <a:endParaRPr dirty="0">
              <a:latin typeface="Calibri"/>
              <a:ea typeface="Calibri"/>
              <a:cs typeface="Calibri"/>
              <a:sym typeface="Calibri"/>
            </a:endParaRPr>
          </a:p>
          <a:p>
            <a:pPr marL="171450" lvl="1" indent="-171450" rtl="0">
              <a:lnSpc>
                <a:spcPct val="100000"/>
              </a:lnSpc>
              <a:spcBef>
                <a:spcPts val="0"/>
              </a:spcBef>
              <a:spcAft>
                <a:spcPts val="600"/>
              </a:spcAft>
              <a:buSzPts val="1400"/>
              <a:buFont typeface="Arial" panose="020B0604020202020204" pitchFamily="34" charset="0"/>
              <a:buChar char="•"/>
            </a:pPr>
            <a:r>
              <a:rPr lang="en-US" dirty="0">
                <a:solidFill>
                  <a:schemeClr val="dk1"/>
                </a:solidFill>
                <a:latin typeface="Calibri"/>
                <a:ea typeface="Calibri"/>
                <a:cs typeface="Calibri"/>
                <a:sym typeface="Calibri"/>
              </a:rPr>
              <a:t>A  roundtable commissioner can opt not to use the resources offered and instead bring in people or units to teach topics.</a:t>
            </a:r>
          </a:p>
          <a:p>
            <a:pPr marL="171450" lvl="0" indent="-171450" rtl="0">
              <a:lnSpc>
                <a:spcPct val="100000"/>
              </a:lnSpc>
              <a:spcBef>
                <a:spcPts val="0"/>
              </a:spcBef>
              <a:spcAft>
                <a:spcPts val="600"/>
              </a:spcAft>
              <a:buSzPts val="1400"/>
              <a:buFont typeface="Arial" panose="020B0604020202020204" pitchFamily="34" charset="0"/>
              <a:buChar char="•"/>
            </a:pPr>
            <a:r>
              <a:rPr lang="en-US" dirty="0">
                <a:solidFill>
                  <a:schemeClr val="dk1"/>
                </a:solidFill>
                <a:latin typeface="Calibri"/>
                <a:ea typeface="Calibri"/>
                <a:cs typeface="Calibri"/>
                <a:sym typeface="Calibri"/>
              </a:rPr>
              <a:t>The possibilities are endless.</a:t>
            </a:r>
            <a:endParaRPr dirty="0">
              <a:latin typeface="Calibri"/>
              <a:ea typeface="Calibri"/>
              <a:cs typeface="Calibri"/>
              <a:sym typeface="Calibri"/>
            </a:endParaRPr>
          </a:p>
        </p:txBody>
      </p:sp>
      <p:sp>
        <p:nvSpPr>
          <p:cNvPr id="100" name="Google Shape;100;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900"/>
              <a:buNone/>
            </a:pPr>
            <a:fld id="{00000000-1234-1234-1234-123412341234}" type="slidenum">
              <a:rPr lang="en-US" sz="1900">
                <a:solidFill>
                  <a:schemeClr val="dk1"/>
                </a:solidFill>
                <a:latin typeface="Calibri"/>
                <a:ea typeface="Calibri"/>
                <a:cs typeface="Calibri"/>
                <a:sym typeface="Calibri"/>
              </a:rPr>
              <a:t>8</a:t>
            </a:fld>
            <a:endParaRPr sz="1900" dirty="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7:notes"/>
          <p:cNvSpPr>
            <a:spLocks noGrp="1" noRot="1" noChangeAspect="1"/>
          </p:cNvSpPr>
          <p:nvPr>
            <p:ph type="sldImg" idx="2"/>
          </p:nvPr>
        </p:nvSpPr>
        <p:spPr>
          <a:xfrm>
            <a:off x="1879600" y="352425"/>
            <a:ext cx="2938463" cy="16541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7:notes"/>
          <p:cNvSpPr txBox="1">
            <a:spLocks noGrp="1"/>
          </p:cNvSpPr>
          <p:nvPr>
            <p:ph type="body" idx="1"/>
          </p:nvPr>
        </p:nvSpPr>
        <p:spPr>
          <a:xfrm>
            <a:off x="705080" y="3051672"/>
            <a:ext cx="5897943" cy="4086443"/>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Parts of the District Roundtable</a:t>
            </a:r>
          </a:p>
          <a:p>
            <a:pPr marL="0" lvl="0" indent="0" rtl="0">
              <a:lnSpc>
                <a:spcPct val="100000"/>
              </a:lnSpc>
              <a:spcBef>
                <a:spcPts val="0"/>
              </a:spcBef>
              <a:spcAft>
                <a:spcPts val="0"/>
              </a:spcAft>
              <a:buSzPts val="1400"/>
              <a:buNone/>
            </a:pPr>
            <a:r>
              <a:rPr lang="en-US" dirty="0">
                <a:solidFill>
                  <a:schemeClr val="dk1"/>
                </a:solidFill>
                <a:latin typeface="Calibri"/>
                <a:ea typeface="Calibri"/>
                <a:cs typeface="Calibri"/>
                <a:sym typeface="Calibri"/>
              </a:rPr>
              <a:t>A District Roundtable is also broken up into parts:</a:t>
            </a:r>
          </a:p>
          <a:p>
            <a:pPr marL="171450" lvl="0" indent="-171450" rtl="0">
              <a:lnSpc>
                <a:spcPct val="100000"/>
              </a:lnSpc>
              <a:spcBef>
                <a:spcPts val="0"/>
              </a:spcBef>
              <a:spcAft>
                <a:spcPts val="0"/>
              </a:spcAft>
              <a:buSzPts val="1400"/>
              <a:buFont typeface="Arial" panose="020B0604020202020204" pitchFamily="34" charset="0"/>
              <a:buChar char="•"/>
            </a:pPr>
            <a:r>
              <a:rPr lang="en-US" b="0" dirty="0">
                <a:solidFill>
                  <a:schemeClr val="dk1"/>
                </a:solidFill>
                <a:latin typeface="Calibri"/>
                <a:ea typeface="Calibri"/>
                <a:cs typeface="Calibri"/>
                <a:sym typeface="Calibri"/>
              </a:rPr>
              <a:t>OPENING</a:t>
            </a:r>
          </a:p>
          <a:p>
            <a:pPr marL="171450" lvl="0" indent="-171450" rtl="0">
              <a:lnSpc>
                <a:spcPct val="100000"/>
              </a:lnSpc>
              <a:spcBef>
                <a:spcPts val="0"/>
              </a:spcBef>
              <a:spcAft>
                <a:spcPts val="0"/>
              </a:spcAft>
              <a:buSzPts val="1400"/>
              <a:buFont typeface="Arial" panose="020B0604020202020204" pitchFamily="34" charset="0"/>
              <a:buChar char="•"/>
            </a:pPr>
            <a:r>
              <a:rPr lang="en-US" b="0" dirty="0">
                <a:solidFill>
                  <a:schemeClr val="dk1"/>
                </a:solidFill>
                <a:latin typeface="Calibri"/>
                <a:ea typeface="Calibri"/>
                <a:cs typeface="Calibri"/>
                <a:sym typeface="Calibri"/>
              </a:rPr>
              <a:t>SAFETY MOMENT</a:t>
            </a:r>
          </a:p>
          <a:p>
            <a:pPr marL="171450" indent="-171450">
              <a:buSzPts val="1400"/>
              <a:buFont typeface="Arial,Sans-Serif" panose="020B0604020202020204" pitchFamily="34" charset="0"/>
              <a:buChar char="•"/>
            </a:pPr>
            <a:r>
              <a:rPr lang="en-US" b="0" dirty="0">
                <a:solidFill>
                  <a:schemeClr val="dk1"/>
                </a:solidFill>
                <a:latin typeface="Calibri"/>
                <a:ea typeface="Calibri"/>
                <a:cs typeface="Calibri"/>
                <a:sym typeface="Calibri"/>
              </a:rPr>
              <a:t>MEMEBERSHIP </a:t>
            </a:r>
            <a:r>
              <a:rPr lang="en-US" dirty="0">
                <a:solidFill>
                  <a:schemeClr val="dk1"/>
                </a:solidFill>
                <a:latin typeface="Calibri"/>
                <a:ea typeface="Calibri"/>
                <a:cs typeface="Calibri"/>
                <a:sym typeface="Calibri"/>
              </a:rPr>
              <a:t>MOMENTS</a:t>
            </a:r>
            <a:endParaRPr lang="en-US" dirty="0">
              <a:solidFill>
                <a:srgbClr val="444444"/>
              </a:solidFill>
              <a:latin typeface="Calibri"/>
              <a:ea typeface="Calibri"/>
              <a:cs typeface="Calibri"/>
              <a:sym typeface="Calibri"/>
            </a:endParaRPr>
          </a:p>
          <a:p>
            <a:pPr marL="171450" indent="-171450">
              <a:buSzPts val="1400"/>
              <a:buFont typeface="Arial,Sans-Serif" panose="020B0604020202020204" pitchFamily="34" charset="0"/>
              <a:buChar char="•"/>
            </a:pPr>
            <a:r>
              <a:rPr lang="en-US" dirty="0">
                <a:solidFill>
                  <a:schemeClr val="dk1"/>
                </a:solidFill>
                <a:sym typeface="Calibri"/>
              </a:rPr>
              <a:t>HOT TOPICS</a:t>
            </a:r>
            <a:endParaRPr lang="en-US" dirty="0">
              <a:solidFill>
                <a:srgbClr val="444444"/>
              </a:solidFill>
              <a:ea typeface="Calibri"/>
              <a:cs typeface="Calibri"/>
            </a:endParaRPr>
          </a:p>
          <a:p>
            <a:pPr marL="171450" lvl="0" indent="-171450" rtl="0">
              <a:lnSpc>
                <a:spcPct val="100000"/>
              </a:lnSpc>
              <a:spcBef>
                <a:spcPts val="0"/>
              </a:spcBef>
              <a:spcAft>
                <a:spcPts val="0"/>
              </a:spcAft>
              <a:buSzPts val="1400"/>
              <a:buFont typeface="Arial" panose="020B0604020202020204" pitchFamily="34" charset="0"/>
              <a:buChar char="•"/>
            </a:pPr>
            <a:r>
              <a:rPr lang="en-US" b="0" dirty="0">
                <a:latin typeface="Calibri"/>
                <a:ea typeface="Calibri"/>
                <a:cs typeface="Calibri"/>
                <a:sym typeface="Calibri"/>
              </a:rPr>
              <a:t>B</a:t>
            </a:r>
            <a:r>
              <a:rPr lang="en-US" b="0" dirty="0">
                <a:solidFill>
                  <a:schemeClr val="dk1"/>
                </a:solidFill>
                <a:latin typeface="Calibri"/>
                <a:ea typeface="Calibri"/>
                <a:cs typeface="Calibri"/>
                <a:sym typeface="Calibri"/>
              </a:rPr>
              <a:t>REAKOUTS</a:t>
            </a:r>
          </a:p>
          <a:p>
            <a:pPr marL="171450" lvl="0" indent="-171450" rtl="0">
              <a:lnSpc>
                <a:spcPct val="100000"/>
              </a:lnSpc>
              <a:spcBef>
                <a:spcPts val="0"/>
              </a:spcBef>
              <a:spcAft>
                <a:spcPts val="0"/>
              </a:spcAft>
              <a:buSzPts val="1400"/>
              <a:buFont typeface="Arial" panose="020B0604020202020204" pitchFamily="34" charset="0"/>
              <a:buChar char="•"/>
            </a:pPr>
            <a:r>
              <a:rPr lang="en-US" b="0" dirty="0">
                <a:solidFill>
                  <a:schemeClr val="dk1"/>
                </a:solidFill>
                <a:latin typeface="Calibri"/>
                <a:ea typeface="Calibri"/>
                <a:cs typeface="Calibri"/>
                <a:sym typeface="Calibri"/>
              </a:rPr>
              <a:t>CLOSING</a:t>
            </a:r>
          </a:p>
          <a:p>
            <a:pPr marL="0" lvl="0" indent="0" rtl="0">
              <a:lnSpc>
                <a:spcPct val="100000"/>
              </a:lnSpc>
              <a:spcBef>
                <a:spcPts val="0"/>
              </a:spcBef>
              <a:spcAft>
                <a:spcPts val="0"/>
              </a:spcAft>
              <a:buSzPts val="1400"/>
              <a:buNone/>
            </a:pPr>
            <a:endParaRPr lang="en-US" b="1" dirty="0">
              <a:solidFill>
                <a:schemeClr val="dk1"/>
              </a:solidFill>
              <a:latin typeface="Calibri"/>
              <a:ea typeface="Calibri"/>
              <a:cs typeface="Calibri"/>
              <a:sym typeface="Calibri"/>
            </a:endParaRPr>
          </a:p>
          <a:p>
            <a:pPr marL="0" lvl="0" indent="0" rtl="0">
              <a:lnSpc>
                <a:spcPct val="100000"/>
              </a:lnSpc>
              <a:spcBef>
                <a:spcPts val="0"/>
              </a:spcBef>
              <a:spcAft>
                <a:spcPts val="0"/>
              </a:spcAft>
              <a:buSzPts val="1400"/>
              <a:buNone/>
            </a:pPr>
            <a:r>
              <a:rPr lang="en-US" b="1" dirty="0">
                <a:solidFill>
                  <a:schemeClr val="dk1"/>
                </a:solidFill>
                <a:latin typeface="Calibri"/>
                <a:ea typeface="Calibri"/>
                <a:cs typeface="Calibri"/>
                <a:sym typeface="Calibri"/>
              </a:rPr>
              <a:t>See course plan for more info on each topic! Discuss each of them.</a:t>
            </a:r>
          </a:p>
        </p:txBody>
      </p:sp>
      <p:sp>
        <p:nvSpPr>
          <p:cNvPr id="108" name="Google Shape;108;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750738" y="91430"/>
            <a:ext cx="4049548" cy="830997"/>
          </a:xfrm>
          <a:prstGeom prst="rect">
            <a:avLst/>
          </a:prstGeom>
          <a:noFill/>
        </p:spPr>
        <p:txBody>
          <a:bodyPr wrap="square" rtlCol="0">
            <a:spAutoFit/>
          </a:bodyPr>
          <a:lstStyle/>
          <a:p>
            <a:pPr algn="r"/>
            <a:r>
              <a:rPr lang="en-US" sz="2400" b="1" dirty="0">
                <a:solidFill>
                  <a:schemeClr val="bg1"/>
                </a:solidFill>
              </a:rPr>
              <a:t>College of Commissioner Science</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a:xfrm>
            <a:off x="0" y="400753"/>
            <a:ext cx="6019800" cy="560567"/>
          </a:xfrm>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0" y="268257"/>
            <a:ext cx="5797534" cy="595285"/>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a:xfrm>
            <a:off x="0" y="273396"/>
            <a:ext cx="6053051" cy="657630"/>
          </a:xfrm>
        </p:spPr>
        <p:txBody>
          <a:bodyPr>
            <a:norm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0" y="482702"/>
            <a:ext cx="5876896" cy="524337"/>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7/14/2025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164870" y="362146"/>
            <a:ext cx="6019800" cy="6739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7/14/2025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061C77E9-FE0C-8760-7346-83A231B6F4C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886819" y="64527"/>
            <a:ext cx="1140311" cy="1140311"/>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
          <p:cNvSpPr txBox="1">
            <a:spLocks noGrp="1"/>
          </p:cNvSpPr>
          <p:nvPr>
            <p:ph type="ctrTitle"/>
          </p:nvPr>
        </p:nvSpPr>
        <p:spPr>
          <a:xfrm>
            <a:off x="1799772" y="1786185"/>
            <a:ext cx="8592457" cy="3285630"/>
          </a:xfrm>
          <a:prstGeom prst="rect">
            <a:avLst/>
          </a:prstGeom>
          <a:noFill/>
          <a:ln>
            <a:noFill/>
          </a:ln>
        </p:spPr>
        <p:txBody>
          <a:bodyPr spcFirstLastPara="1" vert="horz" wrap="square" lIns="91425" tIns="45700" rIns="91425" bIns="45700" rtlCol="0" anchor="b" anchorCtr="0">
            <a:normAutofit/>
          </a:bodyPr>
          <a:lstStyle/>
          <a:p>
            <a:pPr>
              <a:spcBef>
                <a:spcPts val="0"/>
              </a:spcBef>
              <a:buClr>
                <a:schemeClr val="dk1"/>
              </a:buClr>
              <a:buSzPts val="6000"/>
            </a:pPr>
            <a:r>
              <a:rPr lang="en-US" dirty="0"/>
              <a:t>BCS 154 </a:t>
            </a:r>
            <a:br>
              <a:rPr lang="en-US" dirty="0"/>
            </a:br>
            <a:br>
              <a:rPr lang="en-US" dirty="0"/>
            </a:br>
            <a:r>
              <a:rPr lang="en-US" dirty="0"/>
              <a:t>Roundtable Fundamentals</a:t>
            </a:r>
            <a:endParaRPr dirty="0"/>
          </a:p>
        </p:txBody>
      </p:sp>
      <p:sp>
        <p:nvSpPr>
          <p:cNvPr id="3" name="TextBox 2">
            <a:extLst>
              <a:ext uri="{FF2B5EF4-FFF2-40B4-BE49-F238E27FC236}">
                <a16:creationId xmlns:a16="http://schemas.microsoft.com/office/drawing/2014/main" id="{537DB4C6-4A0F-49AE-8784-5579578EBF19}"/>
              </a:ext>
            </a:extLst>
          </p:cNvPr>
          <p:cNvSpPr txBox="1"/>
          <p:nvPr/>
        </p:nvSpPr>
        <p:spPr>
          <a:xfrm>
            <a:off x="7010400" y="6305550"/>
            <a:ext cx="3086100" cy="369332"/>
          </a:xfrm>
          <a:prstGeom prst="rect">
            <a:avLst/>
          </a:prstGeom>
          <a:noFill/>
        </p:spPr>
        <p:txBody>
          <a:bodyPr wrap="square" rtlCol="0">
            <a:spAutoFit/>
          </a:bodyPr>
          <a:lstStyle/>
          <a:p>
            <a:pPr algn="ctr"/>
            <a:r>
              <a:rPr lang="en-US" dirty="0">
                <a:solidFill>
                  <a:schemeClr val="bg1">
                    <a:lumMod val="65000"/>
                  </a:schemeClr>
                </a:solidFill>
              </a:rPr>
              <a:t>Revision date 7/15/2025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8"/>
          <p:cNvSpPr txBox="1">
            <a:spLocks noGrp="1"/>
          </p:cNvSpPr>
          <p:nvPr>
            <p:ph type="title"/>
          </p:nvPr>
        </p:nvSpPr>
        <p:spPr>
          <a:xfrm>
            <a:off x="215972" y="589221"/>
            <a:ext cx="6994121" cy="814227"/>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Additional Aspects of the District Roundtable</a:t>
            </a:r>
            <a:endParaRPr dirty="0"/>
          </a:p>
        </p:txBody>
      </p:sp>
      <p:sp>
        <p:nvSpPr>
          <p:cNvPr id="119" name="Google Shape;119;p8"/>
          <p:cNvSpPr txBox="1">
            <a:spLocks noGrp="1"/>
          </p:cNvSpPr>
          <p:nvPr>
            <p:ph type="body" idx="1"/>
          </p:nvPr>
        </p:nvSpPr>
        <p:spPr>
          <a:xfrm>
            <a:off x="2657925" y="2184844"/>
            <a:ext cx="4096443" cy="3108043"/>
          </a:xfrm>
          <a:prstGeom prst="rect">
            <a:avLst/>
          </a:prstGeom>
          <a:noFill/>
          <a:ln>
            <a:noFill/>
          </a:ln>
        </p:spPr>
        <p:txBody>
          <a:bodyPr spcFirstLastPara="1" vert="horz" wrap="square" lIns="91425" tIns="45700" rIns="91425" bIns="45700" rtlCol="0" anchor="t" anchorCtr="0">
            <a:normAutofit/>
          </a:bodyPr>
          <a:lstStyle/>
          <a:p>
            <a:pPr marL="0" indent="0">
              <a:spcBef>
                <a:spcPts val="0"/>
              </a:spcBef>
              <a:buClr>
                <a:schemeClr val="dk1"/>
              </a:buClr>
              <a:buSzPts val="3200"/>
              <a:buNone/>
            </a:pPr>
            <a:r>
              <a:rPr lang="en-US" sz="3200" b="1" dirty="0"/>
              <a:t>What are linking needs?</a:t>
            </a:r>
          </a:p>
          <a:p>
            <a:pPr marL="0" indent="0">
              <a:spcBef>
                <a:spcPts val="0"/>
              </a:spcBef>
              <a:buClr>
                <a:schemeClr val="dk1"/>
              </a:buClr>
              <a:buSzPts val="3200"/>
              <a:buNone/>
            </a:pPr>
            <a:endParaRPr lang="en-US" dirty="0"/>
          </a:p>
          <a:p>
            <a:pPr>
              <a:spcBef>
                <a:spcPts val="0"/>
              </a:spcBef>
              <a:buClr>
                <a:schemeClr val="dk1"/>
              </a:buClr>
              <a:buSzPts val="3200"/>
            </a:pPr>
            <a:r>
              <a:rPr lang="en-US" b="1" dirty="0"/>
              <a:t>Networking</a:t>
            </a:r>
          </a:p>
          <a:p>
            <a:pPr lvl="1">
              <a:spcBef>
                <a:spcPts val="0"/>
              </a:spcBef>
              <a:buClr>
                <a:schemeClr val="dk1"/>
              </a:buClr>
              <a:buSzPts val="3200"/>
            </a:pPr>
            <a:r>
              <a:rPr lang="en-US" b="1" dirty="0"/>
              <a:t>Pre-meeting  </a:t>
            </a:r>
            <a:endParaRPr b="1" dirty="0"/>
          </a:p>
          <a:p>
            <a:pPr lvl="1">
              <a:buClr>
                <a:schemeClr val="dk1"/>
              </a:buClr>
              <a:buSzPts val="3200"/>
            </a:pPr>
            <a:r>
              <a:rPr lang="en-US" b="1" dirty="0"/>
              <a:t>Post-meeting </a:t>
            </a:r>
          </a:p>
          <a:p>
            <a:pPr lvl="1">
              <a:buClr>
                <a:schemeClr val="dk1"/>
              </a:buClr>
              <a:buSzPts val="2800"/>
            </a:pPr>
            <a:endParaRPr dirty="0"/>
          </a:p>
        </p:txBody>
      </p:sp>
      <p:pic>
        <p:nvPicPr>
          <p:cNvPr id="2050" name="Picture 2" descr="Image result for attend roundtable stay informed image">
            <a:extLst>
              <a:ext uri="{FF2B5EF4-FFF2-40B4-BE49-F238E27FC236}">
                <a16:creationId xmlns:a16="http://schemas.microsoft.com/office/drawing/2014/main" id="{CF8D6F05-51C0-47CF-9508-B93A82168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9480" y="2437112"/>
            <a:ext cx="2323982" cy="2294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g929770e473_0_0"/>
          <p:cNvSpPr txBox="1">
            <a:spLocks noGrp="1"/>
          </p:cNvSpPr>
          <p:nvPr>
            <p:ph type="title"/>
          </p:nvPr>
        </p:nvSpPr>
        <p:spPr>
          <a:xfrm>
            <a:off x="145720" y="500505"/>
            <a:ext cx="6994200" cy="540900"/>
          </a:xfrm>
          <a:prstGeom prst="rect">
            <a:avLst/>
          </a:prstGeom>
          <a:noFill/>
          <a:ln>
            <a:noFill/>
          </a:ln>
        </p:spPr>
        <p:txBody>
          <a:bodyPr spcFirstLastPara="1" vert="horz" wrap="square" lIns="91425" tIns="45700" rIns="91425" bIns="45700" rtlCol="0" anchor="ctr" anchorCtr="0">
            <a:noAutofit/>
          </a:bodyPr>
          <a:lstStyle/>
          <a:p>
            <a:pPr>
              <a:spcBef>
                <a:spcPts val="0"/>
              </a:spcBef>
              <a:buSzPts val="3600"/>
            </a:pPr>
            <a:r>
              <a:rPr lang="en-US" dirty="0"/>
              <a:t>Roundtable Planning Activity</a:t>
            </a:r>
            <a:endParaRPr dirty="0"/>
          </a:p>
        </p:txBody>
      </p:sp>
      <p:sp>
        <p:nvSpPr>
          <p:cNvPr id="143" name="Google Shape;143;g929770e473_0_0"/>
          <p:cNvSpPr txBox="1">
            <a:spLocks noGrp="1"/>
          </p:cNvSpPr>
          <p:nvPr>
            <p:ph type="body" idx="1"/>
          </p:nvPr>
        </p:nvSpPr>
        <p:spPr>
          <a:xfrm>
            <a:off x="2266950" y="2304233"/>
            <a:ext cx="7886700" cy="4351200"/>
          </a:xfrm>
          <a:prstGeom prst="rect">
            <a:avLst/>
          </a:prstGeom>
          <a:noFill/>
          <a:ln>
            <a:noFill/>
          </a:ln>
        </p:spPr>
        <p:txBody>
          <a:bodyPr spcFirstLastPara="1" vert="horz" wrap="square" lIns="91425" tIns="45700" rIns="91425" bIns="45700" rtlCol="0" anchor="t" anchorCtr="0">
            <a:noAutofit/>
          </a:bodyPr>
          <a:lstStyle/>
          <a:p>
            <a:pPr marL="0" indent="0" algn="ctr">
              <a:buSzPts val="3200"/>
              <a:buNone/>
            </a:pPr>
            <a:r>
              <a:rPr lang="en-US" sz="4800" b="1" dirty="0"/>
              <a:t>Plan a roundtable using the 50-minute format and a list of activities/topics.</a:t>
            </a:r>
            <a:endParaRPr sz="48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026" name="Picture 2">
            <a:extLst>
              <a:ext uri="{FF2B5EF4-FFF2-40B4-BE49-F238E27FC236}">
                <a16:creationId xmlns:a16="http://schemas.microsoft.com/office/drawing/2014/main" id="{6446E8D9-E850-2996-4265-6D2A474B37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807" y="1482844"/>
            <a:ext cx="4431909" cy="45535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13"/>
          <p:cNvSpPr txBox="1">
            <a:spLocks noGrp="1"/>
          </p:cNvSpPr>
          <p:nvPr>
            <p:ph type="title"/>
          </p:nvPr>
        </p:nvSpPr>
        <p:spPr>
          <a:xfrm>
            <a:off x="247973" y="433952"/>
            <a:ext cx="6994121" cy="897125"/>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 </a:t>
            </a:r>
            <a:br>
              <a:rPr lang="en-US" dirty="0"/>
            </a:br>
            <a:r>
              <a:rPr lang="en-US" dirty="0"/>
              <a:t>How Does Roundtable </a:t>
            </a:r>
            <a:br>
              <a:rPr lang="en-US" dirty="0"/>
            </a:br>
            <a:r>
              <a:rPr lang="en-US" dirty="0"/>
              <a:t>Provide  “The Skill to Do”?</a:t>
            </a:r>
            <a:br>
              <a:rPr lang="en-US" dirty="0"/>
            </a:br>
            <a:endParaRPr dirty="0"/>
          </a:p>
        </p:txBody>
      </p:sp>
      <p:sp>
        <p:nvSpPr>
          <p:cNvPr id="164" name="Google Shape;164;p13"/>
          <p:cNvSpPr txBox="1">
            <a:spLocks noGrp="1"/>
          </p:cNvSpPr>
          <p:nvPr>
            <p:ph type="body" idx="1"/>
          </p:nvPr>
        </p:nvSpPr>
        <p:spPr>
          <a:xfrm>
            <a:off x="2353340" y="2147777"/>
            <a:ext cx="7777190" cy="3970565"/>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3200"/>
            </a:pPr>
            <a:r>
              <a:rPr lang="en-US" sz="3200" b="1" dirty="0"/>
              <a:t>Provides opportunities to learn about activities</a:t>
            </a:r>
            <a:endParaRPr sz="3200" b="1" strike="sngStrike" dirty="0"/>
          </a:p>
          <a:p>
            <a:pPr>
              <a:buClr>
                <a:schemeClr val="dk1"/>
              </a:buClr>
              <a:buSzPts val="3200"/>
            </a:pPr>
            <a:r>
              <a:rPr lang="en-US" sz="3200" b="1" dirty="0"/>
              <a:t>Discusses topics that affect leadership</a:t>
            </a:r>
            <a:endParaRPr sz="3200" b="1" dirty="0"/>
          </a:p>
          <a:p>
            <a:pPr lvl="1">
              <a:buClr>
                <a:schemeClr val="dk1"/>
              </a:buClr>
              <a:buSzPts val="3200"/>
            </a:pPr>
            <a:r>
              <a:rPr lang="en-US" sz="3200" b="1" dirty="0"/>
              <a:t>it takes time and practice to guide youth</a:t>
            </a:r>
            <a:endParaRPr sz="3200" b="1" dirty="0"/>
          </a:p>
          <a:p>
            <a:pPr>
              <a:buClr>
                <a:schemeClr val="dk1"/>
              </a:buClr>
              <a:buSzPts val="3200"/>
            </a:pPr>
            <a:r>
              <a:rPr lang="en-US" sz="3200" b="1" dirty="0"/>
              <a:t>Supports leader networking </a:t>
            </a:r>
            <a:endParaRPr sz="3200" b="1" dirty="0"/>
          </a:p>
          <a:p>
            <a:pPr lvl="1">
              <a:buClr>
                <a:schemeClr val="dk1"/>
              </a:buClr>
              <a:buSzPts val="3200"/>
            </a:pPr>
            <a:r>
              <a:rPr lang="en-US" sz="3200" b="1" dirty="0">
                <a:highlight>
                  <a:srgbClr val="FFFFFF"/>
                </a:highlight>
              </a:rPr>
              <a:t>Program-specific breakout sessions</a:t>
            </a:r>
            <a:endParaRPr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4">
                                            <p:txEl>
                                              <p:pRg st="0" end="0"/>
                                            </p:txEl>
                                          </p:spTgt>
                                        </p:tgtEl>
                                        <p:attrNameLst>
                                          <p:attrName>style.visibility</p:attrName>
                                        </p:attrNameLst>
                                      </p:cBhvr>
                                      <p:to>
                                        <p:strVal val="visible"/>
                                      </p:to>
                                    </p:set>
                                    <p:animEffect transition="in" filter="fade">
                                      <p:cBhvr>
                                        <p:cTn id="7" dur="1000"/>
                                        <p:tgtEl>
                                          <p:spTgt spid="16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4">
                                            <p:txEl>
                                              <p:pRg st="1" end="1"/>
                                            </p:txEl>
                                          </p:spTgt>
                                        </p:tgtEl>
                                        <p:attrNameLst>
                                          <p:attrName>style.visibility</p:attrName>
                                        </p:attrNameLst>
                                      </p:cBhvr>
                                      <p:to>
                                        <p:strVal val="visible"/>
                                      </p:to>
                                    </p:set>
                                    <p:animEffect transition="in" filter="fade">
                                      <p:cBhvr>
                                        <p:cTn id="12" dur="1000"/>
                                        <p:tgtEl>
                                          <p:spTgt spid="16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4">
                                            <p:txEl>
                                              <p:pRg st="2" end="2"/>
                                            </p:txEl>
                                          </p:spTgt>
                                        </p:tgtEl>
                                        <p:attrNameLst>
                                          <p:attrName>style.visibility</p:attrName>
                                        </p:attrNameLst>
                                      </p:cBhvr>
                                      <p:to>
                                        <p:strVal val="visible"/>
                                      </p:to>
                                    </p:set>
                                    <p:animEffect transition="in" filter="fade">
                                      <p:cBhvr>
                                        <p:cTn id="17" dur="1000"/>
                                        <p:tgtEl>
                                          <p:spTgt spid="16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4">
                                            <p:txEl>
                                              <p:pRg st="3" end="3"/>
                                            </p:txEl>
                                          </p:spTgt>
                                        </p:tgtEl>
                                        <p:attrNameLst>
                                          <p:attrName>style.visibility</p:attrName>
                                        </p:attrNameLst>
                                      </p:cBhvr>
                                      <p:to>
                                        <p:strVal val="visible"/>
                                      </p:to>
                                    </p:set>
                                    <p:animEffect transition="in" filter="fade">
                                      <p:cBhvr>
                                        <p:cTn id="22" dur="1000"/>
                                        <p:tgtEl>
                                          <p:spTgt spid="16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4">
                                            <p:txEl>
                                              <p:pRg st="4" end="4"/>
                                            </p:txEl>
                                          </p:spTgt>
                                        </p:tgtEl>
                                        <p:attrNameLst>
                                          <p:attrName>style.visibility</p:attrName>
                                        </p:attrNameLst>
                                      </p:cBhvr>
                                      <p:to>
                                        <p:strVal val="visible"/>
                                      </p:to>
                                    </p:set>
                                    <p:animEffect transition="in" filter="fade">
                                      <p:cBhvr>
                                        <p:cTn id="27" dur="1000"/>
                                        <p:tgtEl>
                                          <p:spTgt spid="16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2"/>
          <p:cNvSpPr txBox="1">
            <a:spLocks noGrp="1"/>
          </p:cNvSpPr>
          <p:nvPr>
            <p:ph type="title"/>
          </p:nvPr>
        </p:nvSpPr>
        <p:spPr>
          <a:xfrm>
            <a:off x="124226" y="980780"/>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How Does Roundtable Provide </a:t>
            </a:r>
            <a:br>
              <a:rPr lang="en-US" dirty="0"/>
            </a:br>
            <a:r>
              <a:rPr lang="en-US" dirty="0"/>
              <a:t>“The Will to Do”?</a:t>
            </a:r>
            <a:br>
              <a:rPr lang="en-US" dirty="0"/>
            </a:br>
            <a:endParaRPr dirty="0"/>
          </a:p>
        </p:txBody>
      </p:sp>
      <p:sp>
        <p:nvSpPr>
          <p:cNvPr id="157" name="Google Shape;157;p12"/>
          <p:cNvSpPr txBox="1">
            <a:spLocks noGrp="1"/>
          </p:cNvSpPr>
          <p:nvPr>
            <p:ph type="body" idx="1"/>
          </p:nvPr>
        </p:nvSpPr>
        <p:spPr>
          <a:xfrm>
            <a:off x="2696620" y="2036986"/>
            <a:ext cx="7409563" cy="4445876"/>
          </a:xfrm>
          <a:prstGeom prst="rect">
            <a:avLst/>
          </a:prstGeom>
          <a:noFill/>
          <a:ln>
            <a:noFill/>
          </a:ln>
        </p:spPr>
        <p:txBody>
          <a:bodyPr spcFirstLastPara="1" vert="horz" wrap="square" lIns="91425" tIns="45700" rIns="91425" bIns="45700" rtlCol="0" anchor="t" anchorCtr="0">
            <a:normAutofit/>
          </a:bodyPr>
          <a:lstStyle/>
          <a:p>
            <a:pPr>
              <a:spcBef>
                <a:spcPts val="0"/>
              </a:spcBef>
              <a:buClr>
                <a:schemeClr val="dk1"/>
              </a:buClr>
              <a:buSzPts val="3200"/>
            </a:pPr>
            <a:r>
              <a:rPr lang="en-US" sz="3200" b="1" dirty="0"/>
              <a:t>Cheerleaders for the unit leaders</a:t>
            </a:r>
            <a:endParaRPr sz="3200" b="1" dirty="0"/>
          </a:p>
          <a:p>
            <a:pPr>
              <a:buClr>
                <a:schemeClr val="dk1"/>
              </a:buClr>
              <a:buSzPts val="3200"/>
            </a:pPr>
            <a:r>
              <a:rPr lang="en-US" sz="3200" b="1" dirty="0"/>
              <a:t>Provide ways to help units solve their problems</a:t>
            </a:r>
            <a:endParaRPr sz="3200" b="1" dirty="0"/>
          </a:p>
          <a:p>
            <a:pPr>
              <a:buClr>
                <a:schemeClr val="dk1"/>
              </a:buClr>
              <a:buSzPts val="3200"/>
            </a:pPr>
            <a:r>
              <a:rPr lang="en-US" sz="3200" b="1" dirty="0"/>
              <a:t>Can guide unit leaders to district</a:t>
            </a:r>
            <a:r>
              <a:rPr lang="en-US" sz="3200" b="1" dirty="0">
                <a:highlight>
                  <a:srgbClr val="FFFFFF"/>
                </a:highlight>
              </a:rPr>
              <a:t>/</a:t>
            </a:r>
            <a:r>
              <a:rPr lang="en-US" sz="3200" b="1" dirty="0"/>
              <a:t>council experts</a:t>
            </a:r>
            <a:endParaRPr sz="3200" b="1" dirty="0"/>
          </a:p>
          <a:p>
            <a:pPr>
              <a:buClr>
                <a:schemeClr val="dk1"/>
              </a:buClr>
              <a:buSzPts val="3200"/>
            </a:pPr>
            <a:r>
              <a:rPr lang="en-US" sz="3200" b="1" dirty="0"/>
              <a:t>Guiding unit leaders to appropriate Scouting America information</a:t>
            </a:r>
            <a:endParaRPr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xEl>
                                              <p:pRg st="0" end="0"/>
                                            </p:txEl>
                                          </p:spTgt>
                                        </p:tgtEl>
                                        <p:attrNameLst>
                                          <p:attrName>style.visibility</p:attrName>
                                        </p:attrNameLst>
                                      </p:cBhvr>
                                      <p:to>
                                        <p:strVal val="visible"/>
                                      </p:to>
                                    </p:set>
                                    <p:animEffect transition="in" filter="fade">
                                      <p:cBhvr>
                                        <p:cTn id="7" dur="1000"/>
                                        <p:tgtEl>
                                          <p:spTgt spid="15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7">
                                            <p:txEl>
                                              <p:pRg st="1" end="1"/>
                                            </p:txEl>
                                          </p:spTgt>
                                        </p:tgtEl>
                                        <p:attrNameLst>
                                          <p:attrName>style.visibility</p:attrName>
                                        </p:attrNameLst>
                                      </p:cBhvr>
                                      <p:to>
                                        <p:strVal val="visible"/>
                                      </p:to>
                                    </p:set>
                                    <p:animEffect transition="in" filter="fade">
                                      <p:cBhvr>
                                        <p:cTn id="12" dur="1000"/>
                                        <p:tgtEl>
                                          <p:spTgt spid="15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7">
                                            <p:txEl>
                                              <p:pRg st="2" end="2"/>
                                            </p:txEl>
                                          </p:spTgt>
                                        </p:tgtEl>
                                        <p:attrNameLst>
                                          <p:attrName>style.visibility</p:attrName>
                                        </p:attrNameLst>
                                      </p:cBhvr>
                                      <p:to>
                                        <p:strVal val="visible"/>
                                      </p:to>
                                    </p:set>
                                    <p:animEffect transition="in" filter="fade">
                                      <p:cBhvr>
                                        <p:cTn id="17" dur="1000"/>
                                        <p:tgtEl>
                                          <p:spTgt spid="15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7">
                                            <p:txEl>
                                              <p:pRg st="3" end="3"/>
                                            </p:txEl>
                                          </p:spTgt>
                                        </p:tgtEl>
                                        <p:attrNameLst>
                                          <p:attrName>style.visibility</p:attrName>
                                        </p:attrNameLst>
                                      </p:cBhvr>
                                      <p:to>
                                        <p:strVal val="visible"/>
                                      </p:to>
                                    </p:set>
                                    <p:animEffect transition="in" filter="fade">
                                      <p:cBhvr>
                                        <p:cTn id="22" dur="1000"/>
                                        <p:tgtEl>
                                          <p:spTgt spid="15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4"/>
          <p:cNvSpPr txBox="1">
            <a:spLocks noGrp="1"/>
          </p:cNvSpPr>
          <p:nvPr>
            <p:ph type="title"/>
          </p:nvPr>
        </p:nvSpPr>
        <p:spPr>
          <a:xfrm>
            <a:off x="300101" y="453005"/>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Course Summary</a:t>
            </a:r>
            <a:endParaRPr dirty="0"/>
          </a:p>
        </p:txBody>
      </p:sp>
      <p:sp>
        <p:nvSpPr>
          <p:cNvPr id="171" name="Google Shape;171;p14"/>
          <p:cNvSpPr txBox="1">
            <a:spLocks noGrp="1"/>
          </p:cNvSpPr>
          <p:nvPr>
            <p:ph type="body" idx="1"/>
          </p:nvPr>
        </p:nvSpPr>
        <p:spPr>
          <a:xfrm>
            <a:off x="2332074" y="1312657"/>
            <a:ext cx="7216162" cy="5233097"/>
          </a:xfrm>
          <a:prstGeom prst="rect">
            <a:avLst/>
          </a:prstGeom>
          <a:noFill/>
          <a:ln>
            <a:noFill/>
          </a:ln>
        </p:spPr>
        <p:txBody>
          <a:bodyPr spcFirstLastPara="1" vert="horz" wrap="square" lIns="91425" tIns="45700" rIns="91425" bIns="45700" rtlCol="0" anchor="t" anchorCtr="0">
            <a:normAutofit/>
          </a:bodyPr>
          <a:lstStyle/>
          <a:p>
            <a:pPr>
              <a:spcBef>
                <a:spcPts val="0"/>
              </a:spcBef>
              <a:buClr>
                <a:schemeClr val="dk1"/>
              </a:buClr>
              <a:buSzPts val="3200"/>
            </a:pPr>
            <a:r>
              <a:rPr lang="en-US" sz="3200" b="1" dirty="0"/>
              <a:t>Explain the elements of a  roundtable</a:t>
            </a:r>
          </a:p>
          <a:p>
            <a:pPr>
              <a:buClr>
                <a:schemeClr val="dk1"/>
              </a:buClr>
              <a:buSzPts val="3200"/>
            </a:pPr>
            <a:r>
              <a:rPr lang="en-US" sz="3200" b="1" dirty="0"/>
              <a:t>Discuss how to utilize the program information on the Roundtable Support webpage</a:t>
            </a:r>
          </a:p>
          <a:p>
            <a:r>
              <a:rPr lang="en-US" sz="3200" b="1" dirty="0">
                <a:highlight>
                  <a:srgbClr val="FFFFFF"/>
                </a:highlight>
              </a:rPr>
              <a:t>Demonstrate how to use formats to plan roundtables</a:t>
            </a:r>
          </a:p>
          <a:p>
            <a:pPr>
              <a:buClr>
                <a:schemeClr val="dk1"/>
              </a:buClr>
              <a:buSzPts val="3200"/>
            </a:pPr>
            <a:r>
              <a:rPr lang="en-US" sz="3200" b="1" dirty="0"/>
              <a:t>Understand how to provide  leaders with the </a:t>
            </a:r>
            <a:r>
              <a:rPr lang="en-US" sz="3200" b="1" i="1" dirty="0"/>
              <a:t>Skill to do </a:t>
            </a:r>
            <a:r>
              <a:rPr lang="en-US" sz="3200" b="1" dirty="0"/>
              <a:t>and the </a:t>
            </a:r>
            <a:r>
              <a:rPr lang="en-US" sz="3200" b="1" i="1" dirty="0"/>
              <a:t>Will to Do</a:t>
            </a:r>
            <a:endParaRPr sz="32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5"/>
          <p:cNvSpPr txBox="1"/>
          <p:nvPr/>
        </p:nvSpPr>
        <p:spPr>
          <a:xfrm>
            <a:off x="2339844" y="2413000"/>
            <a:ext cx="7696200" cy="2032000"/>
          </a:xfrm>
          <a:prstGeom prst="rect">
            <a:avLst/>
          </a:prstGeom>
          <a:noFill/>
          <a:ln>
            <a:noFill/>
          </a:ln>
        </p:spPr>
        <p:txBody>
          <a:bodyPr spcFirstLastPara="1" wrap="square" lIns="91425" tIns="45700" rIns="91425" bIns="45700" anchor="t" anchorCtr="0">
            <a:spAutoFit/>
          </a:bodyPr>
          <a:lstStyle/>
          <a:p>
            <a:pPr algn="ctr">
              <a:buClr>
                <a:schemeClr val="dk1"/>
              </a:buClr>
              <a:buSzPts val="4000"/>
            </a:pPr>
            <a:r>
              <a:rPr lang="en-US" sz="4000" b="1" dirty="0">
                <a:solidFill>
                  <a:schemeClr val="dk1"/>
                </a:solidFill>
                <a:latin typeface="Calibri"/>
                <a:ea typeface="Calibri"/>
                <a:cs typeface="Calibri"/>
                <a:sym typeface="Calibri"/>
              </a:rPr>
              <a:t>As a commissioner,</a:t>
            </a:r>
            <a:endParaRPr sz="1400" dirty="0">
              <a:solidFill>
                <a:srgbClr val="000000"/>
              </a:solidFill>
              <a:latin typeface="Arial"/>
              <a:ea typeface="Arial"/>
              <a:cs typeface="Arial"/>
              <a:sym typeface="Arial"/>
            </a:endParaRPr>
          </a:p>
          <a:p>
            <a:pPr algn="ctr">
              <a:spcBef>
                <a:spcPts val="600"/>
              </a:spcBef>
              <a:buClr>
                <a:schemeClr val="dk1"/>
              </a:buClr>
              <a:buSzPts val="4000"/>
            </a:pPr>
            <a:r>
              <a:rPr lang="en-US" sz="4000" b="1" dirty="0">
                <a:solidFill>
                  <a:schemeClr val="dk1"/>
                </a:solidFill>
                <a:latin typeface="Calibri"/>
                <a:ea typeface="Calibri"/>
                <a:cs typeface="Calibri"/>
                <a:sym typeface="Calibri"/>
              </a:rPr>
              <a:t>you have made a personal commitment..</a:t>
            </a:r>
            <a:endParaRPr sz="1400" dirty="0">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4" name="Google Shape;224;p21">
            <a:extLst>
              <a:ext uri="{FF2B5EF4-FFF2-40B4-BE49-F238E27FC236}">
                <a16:creationId xmlns:a16="http://schemas.microsoft.com/office/drawing/2014/main" id="{8FF0D16F-BD43-49B6-9166-F0DB87FBBC5F}"/>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6" name="Google Shape;225;p21">
            <a:extLst>
              <a:ext uri="{FF2B5EF4-FFF2-40B4-BE49-F238E27FC236}">
                <a16:creationId xmlns:a16="http://schemas.microsoft.com/office/drawing/2014/main" id="{70E13DA9-2A67-4205-950D-5A5BEAF753B8}"/>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3059453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2"/>
          <p:cNvSpPr txBox="1">
            <a:spLocks noGrp="1"/>
          </p:cNvSpPr>
          <p:nvPr>
            <p:ph type="title"/>
          </p:nvPr>
        </p:nvSpPr>
        <p:spPr>
          <a:xfrm>
            <a:off x="226575" y="215497"/>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Course Objectives</a:t>
            </a:r>
            <a:endParaRPr dirty="0"/>
          </a:p>
        </p:txBody>
      </p:sp>
      <p:sp>
        <p:nvSpPr>
          <p:cNvPr id="75" name="Google Shape;75;p2"/>
          <p:cNvSpPr txBox="1">
            <a:spLocks noGrp="1"/>
          </p:cNvSpPr>
          <p:nvPr>
            <p:ph type="body" idx="1"/>
          </p:nvPr>
        </p:nvSpPr>
        <p:spPr>
          <a:xfrm>
            <a:off x="1961264" y="1570443"/>
            <a:ext cx="7886700" cy="5072060"/>
          </a:xfrm>
          <a:prstGeom prst="rect">
            <a:avLst/>
          </a:prstGeom>
          <a:noFill/>
          <a:ln>
            <a:noFill/>
          </a:ln>
        </p:spPr>
        <p:txBody>
          <a:bodyPr spcFirstLastPara="1" vert="horz" wrap="square" lIns="91425" tIns="45700" rIns="91425" bIns="45700" rtlCol="0" anchor="t" anchorCtr="0">
            <a:noAutofit/>
          </a:bodyPr>
          <a:lstStyle/>
          <a:p>
            <a:pPr>
              <a:lnSpc>
                <a:spcPct val="110000"/>
              </a:lnSpc>
              <a:spcBef>
                <a:spcPts val="0"/>
              </a:spcBef>
              <a:buClr>
                <a:schemeClr val="dk1"/>
              </a:buClr>
              <a:buSzPts val="3237"/>
            </a:pPr>
            <a:r>
              <a:rPr lang="en-US" b="1" dirty="0"/>
              <a:t>Explain</a:t>
            </a:r>
            <a:r>
              <a:rPr lang="en-US" dirty="0"/>
              <a:t> the purpose of a roundtable</a:t>
            </a:r>
            <a:endParaRPr sz="3200" dirty="0"/>
          </a:p>
          <a:p>
            <a:pPr>
              <a:lnSpc>
                <a:spcPct val="110000"/>
              </a:lnSpc>
              <a:buClr>
                <a:schemeClr val="dk1"/>
              </a:buClr>
              <a:buSzPts val="3237"/>
            </a:pPr>
            <a:r>
              <a:rPr lang="en-US" b="1" dirty="0"/>
              <a:t>Discuss</a:t>
            </a:r>
            <a:r>
              <a:rPr lang="en-US" dirty="0"/>
              <a:t> how to utilize the program information on the Roundtable Support webpage </a:t>
            </a:r>
          </a:p>
          <a:p>
            <a:pPr>
              <a:lnSpc>
                <a:spcPct val="110000"/>
              </a:lnSpc>
              <a:buSzPts val="3237"/>
            </a:pPr>
            <a:r>
              <a:rPr lang="en-US" b="1" dirty="0"/>
              <a:t>Demonstrate</a:t>
            </a:r>
            <a:r>
              <a:rPr lang="en-US" dirty="0"/>
              <a:t> how to use different formats to plan roundtables</a:t>
            </a:r>
          </a:p>
          <a:p>
            <a:pPr>
              <a:lnSpc>
                <a:spcPct val="110000"/>
              </a:lnSpc>
              <a:buClr>
                <a:schemeClr val="dk1"/>
              </a:buClr>
              <a:buSzPts val="3237"/>
            </a:pPr>
            <a:r>
              <a:rPr lang="en-US" b="1" dirty="0"/>
              <a:t>Know</a:t>
            </a:r>
            <a:r>
              <a:rPr lang="en-US" dirty="0"/>
              <a:t> how to provide leaders with the </a:t>
            </a:r>
            <a:r>
              <a:rPr lang="en-US" i="1" dirty="0">
                <a:highlight>
                  <a:srgbClr val="FFFFFF"/>
                </a:highlight>
              </a:rPr>
              <a:t>Skill to Do </a:t>
            </a:r>
            <a:r>
              <a:rPr lang="en-US" dirty="0"/>
              <a:t>and the </a:t>
            </a:r>
            <a:r>
              <a:rPr lang="en-US" i="1" dirty="0">
                <a:highlight>
                  <a:srgbClr val="FFFFFF"/>
                </a:highlight>
              </a:rPr>
              <a:t>Will to Do</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3"/>
          <p:cNvSpPr txBox="1">
            <a:spLocks noGrp="1"/>
          </p:cNvSpPr>
          <p:nvPr>
            <p:ph type="title"/>
          </p:nvPr>
        </p:nvSpPr>
        <p:spPr>
          <a:xfrm>
            <a:off x="90388" y="410556"/>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What is the Purpose </a:t>
            </a:r>
            <a:br>
              <a:rPr lang="en-US" dirty="0"/>
            </a:br>
            <a:r>
              <a:rPr lang="en-US" dirty="0"/>
              <a:t>of Roundtable?</a:t>
            </a:r>
            <a:endParaRPr dirty="0"/>
          </a:p>
        </p:txBody>
      </p:sp>
      <p:sp>
        <p:nvSpPr>
          <p:cNvPr id="82" name="Google Shape;82;p3"/>
          <p:cNvSpPr txBox="1">
            <a:spLocks noGrp="1"/>
          </p:cNvSpPr>
          <p:nvPr>
            <p:ph type="body" idx="1"/>
          </p:nvPr>
        </p:nvSpPr>
        <p:spPr>
          <a:xfrm>
            <a:off x="2152650" y="2149433"/>
            <a:ext cx="7886700" cy="4027529"/>
          </a:xfrm>
          <a:prstGeom prst="rect">
            <a:avLst/>
          </a:prstGeom>
          <a:noFill/>
          <a:ln>
            <a:noFill/>
          </a:ln>
        </p:spPr>
        <p:txBody>
          <a:bodyPr spcFirstLastPara="1" vert="horz" wrap="square" lIns="91425" tIns="45700" rIns="91425" bIns="45700" rtlCol="0" anchor="t" anchorCtr="0">
            <a:normAutofit/>
          </a:bodyPr>
          <a:lstStyle/>
          <a:p>
            <a:pPr marL="0" indent="0">
              <a:spcBef>
                <a:spcPts val="0"/>
              </a:spcBef>
              <a:buClr>
                <a:schemeClr val="dk1"/>
              </a:buClr>
              <a:buSzPts val="3200"/>
              <a:buNone/>
            </a:pPr>
            <a:r>
              <a:rPr lang="en-US" sz="3200" b="1" dirty="0"/>
              <a:t>Roundtables exist to:</a:t>
            </a:r>
            <a:endParaRPr sz="3200" dirty="0"/>
          </a:p>
          <a:p>
            <a:pPr lvl="1">
              <a:buClr>
                <a:schemeClr val="dk1"/>
              </a:buClr>
              <a:buSzPts val="3200"/>
            </a:pPr>
            <a:r>
              <a:rPr lang="en-US" sz="2800" dirty="0"/>
              <a:t>Provide and gather information</a:t>
            </a:r>
            <a:endParaRPr sz="2800" dirty="0"/>
          </a:p>
          <a:p>
            <a:pPr marL="457200" lvl="1" indent="0">
              <a:buClr>
                <a:schemeClr val="dk1"/>
              </a:buClr>
              <a:buSzPts val="3200"/>
              <a:buNone/>
            </a:pPr>
            <a:endParaRPr lang="en-US" sz="2800" dirty="0">
              <a:ea typeface="Calibri"/>
              <a:cs typeface="Calibri"/>
            </a:endParaRPr>
          </a:p>
          <a:p>
            <a:pPr lvl="1">
              <a:buClr>
                <a:schemeClr val="dk1"/>
              </a:buClr>
              <a:buSzPts val="3200"/>
            </a:pPr>
            <a:r>
              <a:rPr lang="en-US" sz="2800" dirty="0"/>
              <a:t>Offer current program training</a:t>
            </a:r>
            <a:endParaRPr sz="2800" dirty="0"/>
          </a:p>
          <a:p>
            <a:pPr lvl="1">
              <a:buClr>
                <a:srgbClr val="000000"/>
              </a:buClr>
              <a:buSzPts val="3200"/>
            </a:pPr>
            <a:endParaRPr lang="en-US" sz="2800" dirty="0"/>
          </a:p>
          <a:p>
            <a:pPr lvl="1">
              <a:buClr>
                <a:schemeClr val="dk1"/>
              </a:buClr>
              <a:buSzPts val="3200"/>
            </a:pPr>
            <a:r>
              <a:rPr lang="en-US" sz="2800" dirty="0"/>
              <a:t>Provide networking opportunities</a:t>
            </a:r>
            <a:endParaRPr sz="2800" dirty="0"/>
          </a:p>
          <a:p>
            <a:pPr indent="-25400">
              <a:buClr>
                <a:schemeClr val="dk1"/>
              </a:buClr>
              <a:buSzPts val="3200"/>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4"/>
          <p:cNvSpPr txBox="1">
            <a:spLocks noGrp="1"/>
          </p:cNvSpPr>
          <p:nvPr>
            <p:ph type="title"/>
          </p:nvPr>
        </p:nvSpPr>
        <p:spPr>
          <a:xfrm>
            <a:off x="226574" y="448961"/>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What is a Roundtable?</a:t>
            </a:r>
            <a:endParaRPr dirty="0"/>
          </a:p>
        </p:txBody>
      </p:sp>
      <p:sp>
        <p:nvSpPr>
          <p:cNvPr id="89" name="Google Shape;89;p4"/>
          <p:cNvSpPr txBox="1">
            <a:spLocks noGrp="1"/>
          </p:cNvSpPr>
          <p:nvPr>
            <p:ph type="body" idx="1"/>
          </p:nvPr>
        </p:nvSpPr>
        <p:spPr>
          <a:xfrm>
            <a:off x="1524000" y="1592319"/>
            <a:ext cx="8229600" cy="4143464"/>
          </a:xfrm>
          <a:prstGeom prst="rect">
            <a:avLst/>
          </a:prstGeom>
          <a:noFill/>
          <a:ln>
            <a:noFill/>
          </a:ln>
        </p:spPr>
        <p:txBody>
          <a:bodyPr spcFirstLastPara="1" vert="horz" wrap="square" lIns="91425" tIns="45700" rIns="91425" bIns="45700" rtlCol="0" anchor="t" anchorCtr="0">
            <a:noAutofit/>
          </a:bodyPr>
          <a:lstStyle/>
          <a:p>
            <a:pPr marL="457200" lvl="1" indent="0">
              <a:spcBef>
                <a:spcPts val="0"/>
              </a:spcBef>
              <a:buClr>
                <a:schemeClr val="dk1"/>
              </a:buClr>
              <a:buSzPts val="3200"/>
              <a:buNone/>
            </a:pPr>
            <a:r>
              <a:rPr lang="en-US" sz="3200" b="1" dirty="0">
                <a:highlight>
                  <a:srgbClr val="FFFFFF"/>
                </a:highlight>
              </a:rPr>
              <a:t>The monthly meeting that provides scout leaders a place to:</a:t>
            </a:r>
            <a:endParaRPr sz="3200" b="1" dirty="0"/>
          </a:p>
          <a:p>
            <a:pPr marL="457200" lvl="1" indent="0">
              <a:buClr>
                <a:schemeClr val="dk1"/>
              </a:buClr>
              <a:buSzPts val="3200"/>
              <a:buNone/>
            </a:pPr>
            <a:endParaRPr sz="3200" b="1" dirty="0">
              <a:highlight>
                <a:srgbClr val="FFFF00"/>
              </a:highlight>
            </a:endParaRPr>
          </a:p>
          <a:p>
            <a:pPr lvl="2">
              <a:buClr>
                <a:schemeClr val="dk1"/>
              </a:buClr>
              <a:buSzPts val="3200"/>
            </a:pPr>
            <a:r>
              <a:rPr lang="en-US" sz="2800" b="1" dirty="0"/>
              <a:t>Discover updates in the program</a:t>
            </a:r>
            <a:endParaRPr sz="2800" b="1" dirty="0"/>
          </a:p>
          <a:p>
            <a:pPr lvl="2">
              <a:buClr>
                <a:schemeClr val="dk1"/>
              </a:buClr>
              <a:buSzPts val="3200"/>
            </a:pPr>
            <a:r>
              <a:rPr lang="en-US" sz="2800" b="1" dirty="0">
                <a:highlight>
                  <a:srgbClr val="FFFFFF"/>
                </a:highlight>
              </a:rPr>
              <a:t>Learn </a:t>
            </a:r>
            <a:r>
              <a:rPr lang="en-US" sz="2800" b="1" dirty="0"/>
              <a:t>about interactive events for their units </a:t>
            </a:r>
            <a:endParaRPr sz="2800" b="1" dirty="0">
              <a:highlight>
                <a:srgbClr val="FFFFFF"/>
              </a:highlight>
            </a:endParaRPr>
          </a:p>
          <a:p>
            <a:pPr lvl="2">
              <a:buClr>
                <a:schemeClr val="dk1"/>
              </a:buClr>
              <a:buSzPts val="3200"/>
            </a:pPr>
            <a:r>
              <a:rPr lang="en-US" sz="2800" b="1" dirty="0">
                <a:highlight>
                  <a:srgbClr val="FFFFFF"/>
                </a:highlight>
              </a:rPr>
              <a:t>Speak with topic experts </a:t>
            </a:r>
            <a:endParaRPr sz="18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5"/>
          <p:cNvSpPr txBox="1">
            <a:spLocks noGrp="1"/>
          </p:cNvSpPr>
          <p:nvPr>
            <p:ph type="title"/>
          </p:nvPr>
        </p:nvSpPr>
        <p:spPr>
          <a:xfrm>
            <a:off x="0" y="312288"/>
            <a:ext cx="7177001" cy="858923"/>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What is a Roundtable? cont.</a:t>
            </a:r>
            <a:endParaRPr dirty="0"/>
          </a:p>
        </p:txBody>
      </p:sp>
      <p:sp>
        <p:nvSpPr>
          <p:cNvPr id="96" name="Google Shape;96;p5"/>
          <p:cNvSpPr txBox="1">
            <a:spLocks noGrp="1"/>
          </p:cNvSpPr>
          <p:nvPr>
            <p:ph type="body" idx="1"/>
          </p:nvPr>
        </p:nvSpPr>
        <p:spPr>
          <a:xfrm>
            <a:off x="1520043" y="1594885"/>
            <a:ext cx="8297354" cy="4848446"/>
          </a:xfrm>
          <a:prstGeom prst="rect">
            <a:avLst/>
          </a:prstGeom>
          <a:noFill/>
          <a:ln>
            <a:noFill/>
          </a:ln>
        </p:spPr>
        <p:txBody>
          <a:bodyPr spcFirstLastPara="1" vert="horz" wrap="square" lIns="91425" tIns="45700" rIns="91425" bIns="45700" rtlCol="0" anchor="t" anchorCtr="0">
            <a:normAutofit/>
          </a:bodyPr>
          <a:lstStyle/>
          <a:p>
            <a:pPr marL="457200" lvl="1" indent="0">
              <a:spcBef>
                <a:spcPts val="0"/>
              </a:spcBef>
              <a:buClr>
                <a:schemeClr val="dk1"/>
              </a:buClr>
              <a:buSzPts val="3200"/>
              <a:buNone/>
            </a:pPr>
            <a:r>
              <a:rPr lang="en-US" sz="3200" b="1" dirty="0">
                <a:highlight>
                  <a:srgbClr val="FFFFFF"/>
                </a:highlight>
              </a:rPr>
              <a:t>The monthly meeting that provides  leaders a place to:</a:t>
            </a:r>
            <a:endParaRPr sz="3200" b="1" dirty="0"/>
          </a:p>
          <a:p>
            <a:pPr marL="457200" lvl="1" indent="0">
              <a:buClr>
                <a:schemeClr val="dk1"/>
              </a:buClr>
              <a:buSzPts val="3200"/>
              <a:buNone/>
            </a:pPr>
            <a:endParaRPr sz="3200" dirty="0">
              <a:highlight>
                <a:srgbClr val="FFFF00"/>
              </a:highlight>
            </a:endParaRPr>
          </a:p>
          <a:p>
            <a:pPr lvl="2">
              <a:buClr>
                <a:schemeClr val="dk1"/>
              </a:buClr>
              <a:buSzPts val="3200"/>
            </a:pPr>
            <a:r>
              <a:rPr lang="en-US" sz="3200" b="1" dirty="0"/>
              <a:t>Learn about activities for meetings</a:t>
            </a:r>
            <a:endParaRPr sz="3200" b="1" dirty="0"/>
          </a:p>
          <a:p>
            <a:pPr lvl="2">
              <a:buClr>
                <a:schemeClr val="dk1"/>
              </a:buClr>
              <a:buSzPts val="3200"/>
            </a:pPr>
            <a:r>
              <a:rPr lang="en-US" sz="3200" b="1" dirty="0"/>
              <a:t>Network with other Scout leaders </a:t>
            </a:r>
            <a:endParaRPr sz="3200" b="1" dirty="0"/>
          </a:p>
          <a:p>
            <a:pPr lvl="2">
              <a:buClr>
                <a:schemeClr val="dk1"/>
              </a:buClr>
              <a:buSzPts val="3200"/>
            </a:pPr>
            <a:r>
              <a:rPr lang="en-US" sz="3200" b="1" dirty="0"/>
              <a:t>Discuss topics that apply to all leaders </a:t>
            </a:r>
            <a:endParaRPr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9"/>
          <p:cNvSpPr txBox="1">
            <a:spLocks noGrp="1"/>
          </p:cNvSpPr>
          <p:nvPr>
            <p:ph type="title"/>
          </p:nvPr>
        </p:nvSpPr>
        <p:spPr>
          <a:xfrm>
            <a:off x="98168" y="217901"/>
            <a:ext cx="7589520" cy="902970"/>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The Roundtable Support webpage</a:t>
            </a:r>
            <a:endParaRPr dirty="0"/>
          </a:p>
        </p:txBody>
      </p:sp>
      <p:sp>
        <p:nvSpPr>
          <p:cNvPr id="128" name="Google Shape;128;p9"/>
          <p:cNvSpPr txBox="1"/>
          <p:nvPr/>
        </p:nvSpPr>
        <p:spPr>
          <a:xfrm>
            <a:off x="1775576" y="6427942"/>
            <a:ext cx="8682300" cy="509700"/>
          </a:xfrm>
          <a:prstGeom prst="rect">
            <a:avLst/>
          </a:prstGeom>
          <a:noFill/>
          <a:ln>
            <a:noFill/>
          </a:ln>
        </p:spPr>
        <p:txBody>
          <a:bodyPr spcFirstLastPara="1" wrap="square" lIns="91425" tIns="91425" rIns="91425" bIns="91425" anchor="t" anchorCtr="0">
            <a:noAutofit/>
          </a:bodyPr>
          <a:lstStyle/>
          <a:p>
            <a:pPr marL="124460" indent="-124460" algn="ctr">
              <a:spcAft>
                <a:spcPts val="600"/>
              </a:spcAft>
              <a:buClr>
                <a:schemeClr val="dk1"/>
              </a:buClr>
              <a:buSzPts val="1600"/>
              <a:buFont typeface="Noto Sans Symbols"/>
              <a:buChar char="●"/>
            </a:pPr>
            <a:endParaRPr sz="1900" dirty="0">
              <a:solidFill>
                <a:srgbClr val="000000"/>
              </a:solidFill>
              <a:latin typeface="Arial"/>
              <a:ea typeface="Arial"/>
              <a:cs typeface="Arial"/>
              <a:sym typeface="Arial"/>
            </a:endParaRPr>
          </a:p>
        </p:txBody>
      </p:sp>
      <p:pic>
        <p:nvPicPr>
          <p:cNvPr id="3" name="Picture 2">
            <a:extLst>
              <a:ext uri="{FF2B5EF4-FFF2-40B4-BE49-F238E27FC236}">
                <a16:creationId xmlns:a16="http://schemas.microsoft.com/office/drawing/2014/main" id="{7719505B-D1F8-4A8D-B08B-AE66B3413B47}"/>
              </a:ext>
            </a:extLst>
          </p:cNvPr>
          <p:cNvPicPr>
            <a:picLocks noChangeAspect="1"/>
          </p:cNvPicPr>
          <p:nvPr/>
        </p:nvPicPr>
        <p:blipFill>
          <a:blip r:embed="rId3"/>
          <a:stretch>
            <a:fillRect/>
          </a:stretch>
        </p:blipFill>
        <p:spPr>
          <a:xfrm>
            <a:off x="2157697" y="1384916"/>
            <a:ext cx="5980076" cy="5043027"/>
          </a:xfrm>
          <a:prstGeom prst="rect">
            <a:avLst/>
          </a:prstGeom>
          <a:ln>
            <a:solidFill>
              <a:schemeClr val="accent1"/>
            </a:solidFill>
          </a:ln>
        </p:spPr>
      </p:pic>
      <p:pic>
        <p:nvPicPr>
          <p:cNvPr id="4" name="Picture 3">
            <a:extLst>
              <a:ext uri="{FF2B5EF4-FFF2-40B4-BE49-F238E27FC236}">
                <a16:creationId xmlns:a16="http://schemas.microsoft.com/office/drawing/2014/main" id="{1133BAE6-A0D8-44E1-D3C1-3CF984FD7C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16977" y="4248304"/>
            <a:ext cx="1083824" cy="108382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0"/>
          <p:cNvSpPr txBox="1">
            <a:spLocks noGrp="1"/>
          </p:cNvSpPr>
          <p:nvPr>
            <p:ph type="title"/>
          </p:nvPr>
        </p:nvSpPr>
        <p:spPr>
          <a:xfrm>
            <a:off x="74336" y="418290"/>
            <a:ext cx="7428460" cy="1074420"/>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What is on the Roundtable </a:t>
            </a:r>
            <a:br>
              <a:rPr lang="en-US" dirty="0"/>
            </a:br>
            <a:r>
              <a:rPr lang="en-US" dirty="0"/>
              <a:t>Support webpage?</a:t>
            </a:r>
            <a:endParaRPr dirty="0"/>
          </a:p>
        </p:txBody>
      </p:sp>
      <p:pic>
        <p:nvPicPr>
          <p:cNvPr id="136" name="Google Shape;136;p10"/>
          <p:cNvPicPr preferRelativeResize="0"/>
          <p:nvPr/>
        </p:nvPicPr>
        <p:blipFill rotWithShape="1">
          <a:blip r:embed="rId3">
            <a:alphaModFix/>
          </a:blip>
          <a:srcRect/>
          <a:stretch/>
        </p:blipFill>
        <p:spPr>
          <a:xfrm>
            <a:off x="4077010" y="1402452"/>
            <a:ext cx="4037980" cy="4945848"/>
          </a:xfrm>
          <a:prstGeom prst="rect">
            <a:avLst/>
          </a:prstGeom>
          <a:noFill/>
          <a:ln>
            <a:solidFill>
              <a:schemeClr val="accent1"/>
            </a:solid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title"/>
          </p:nvPr>
        </p:nvSpPr>
        <p:spPr>
          <a:xfrm>
            <a:off x="158481" y="234954"/>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Flexible Formats</a:t>
            </a:r>
            <a:endParaRPr dirty="0"/>
          </a:p>
        </p:txBody>
      </p:sp>
      <p:pic>
        <p:nvPicPr>
          <p:cNvPr id="9" name="Picture 8" descr="A document with text and numbers&#10;&#10;AI-generated content may be incorrect.">
            <a:extLst>
              <a:ext uri="{FF2B5EF4-FFF2-40B4-BE49-F238E27FC236}">
                <a16:creationId xmlns:a16="http://schemas.microsoft.com/office/drawing/2014/main" id="{8DD16472-CE94-CC62-3F06-1B474C1EE001}"/>
              </a:ext>
            </a:extLst>
          </p:cNvPr>
          <p:cNvPicPr>
            <a:picLocks noChangeAspect="1"/>
          </p:cNvPicPr>
          <p:nvPr/>
        </p:nvPicPr>
        <p:blipFill>
          <a:blip r:embed="rId3"/>
          <a:stretch>
            <a:fillRect/>
          </a:stretch>
        </p:blipFill>
        <p:spPr>
          <a:xfrm>
            <a:off x="436418" y="1714500"/>
            <a:ext cx="3403889" cy="4591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A document with text and numbers&#10;&#10;AI-generated content may be incorrect.">
            <a:extLst>
              <a:ext uri="{FF2B5EF4-FFF2-40B4-BE49-F238E27FC236}">
                <a16:creationId xmlns:a16="http://schemas.microsoft.com/office/drawing/2014/main" id="{B842A4C0-3B76-232A-81EB-C7CB54F4AF1E}"/>
              </a:ext>
            </a:extLst>
          </p:cNvPr>
          <p:cNvPicPr>
            <a:picLocks noChangeAspect="1"/>
          </p:cNvPicPr>
          <p:nvPr/>
        </p:nvPicPr>
        <p:blipFill>
          <a:blip r:embed="rId4"/>
          <a:stretch>
            <a:fillRect/>
          </a:stretch>
        </p:blipFill>
        <p:spPr>
          <a:xfrm>
            <a:off x="8113568" y="1714500"/>
            <a:ext cx="3727739" cy="4591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A document with text and numbers&#10;&#10;AI-generated content may be incorrect.">
            <a:extLst>
              <a:ext uri="{FF2B5EF4-FFF2-40B4-BE49-F238E27FC236}">
                <a16:creationId xmlns:a16="http://schemas.microsoft.com/office/drawing/2014/main" id="{666B9CC6-CE50-3B61-BE48-D0267507233C}"/>
              </a:ext>
            </a:extLst>
          </p:cNvPr>
          <p:cNvPicPr>
            <a:picLocks noChangeAspect="1"/>
          </p:cNvPicPr>
          <p:nvPr/>
        </p:nvPicPr>
        <p:blipFill>
          <a:blip r:embed="rId5"/>
          <a:stretch>
            <a:fillRect/>
          </a:stretch>
        </p:blipFill>
        <p:spPr>
          <a:xfrm>
            <a:off x="4113068" y="866775"/>
            <a:ext cx="3727739" cy="47053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7"/>
          <p:cNvSpPr txBox="1">
            <a:spLocks noGrp="1"/>
          </p:cNvSpPr>
          <p:nvPr>
            <p:ph type="title"/>
          </p:nvPr>
        </p:nvSpPr>
        <p:spPr>
          <a:xfrm>
            <a:off x="0" y="453004"/>
            <a:ext cx="6994121" cy="540961"/>
          </a:xfrm>
          <a:prstGeom prst="rect">
            <a:avLst/>
          </a:prstGeom>
          <a:noFill/>
          <a:ln>
            <a:noFill/>
          </a:ln>
        </p:spPr>
        <p:txBody>
          <a:bodyPr spcFirstLastPara="1" vert="horz" wrap="square" lIns="91425" tIns="45700" rIns="91425" bIns="45700" rtlCol="0" anchor="ctr" anchorCtr="0">
            <a:noAutofit/>
          </a:bodyPr>
          <a:lstStyle/>
          <a:p>
            <a:pPr>
              <a:spcBef>
                <a:spcPts val="0"/>
              </a:spcBef>
              <a:buClr>
                <a:schemeClr val="lt1"/>
              </a:buClr>
              <a:buSzPts val="3600"/>
            </a:pPr>
            <a:r>
              <a:rPr lang="en-US" dirty="0"/>
              <a:t>Parts of the District Roundtable</a:t>
            </a:r>
            <a:endParaRPr dirty="0"/>
          </a:p>
        </p:txBody>
      </p:sp>
      <p:sp>
        <p:nvSpPr>
          <p:cNvPr id="111" name="Google Shape;111;p7"/>
          <p:cNvSpPr txBox="1">
            <a:spLocks noGrp="1"/>
          </p:cNvSpPr>
          <p:nvPr>
            <p:ph type="body" idx="1"/>
          </p:nvPr>
        </p:nvSpPr>
        <p:spPr>
          <a:xfrm>
            <a:off x="2226798" y="1771150"/>
            <a:ext cx="7530094" cy="3416860"/>
          </a:xfrm>
          <a:prstGeom prst="rect">
            <a:avLst/>
          </a:prstGeom>
          <a:noFill/>
          <a:ln>
            <a:noFill/>
          </a:ln>
        </p:spPr>
        <p:txBody>
          <a:bodyPr spcFirstLastPara="1" vert="horz" wrap="square" lIns="91425" tIns="45700" rIns="91425" bIns="45700" rtlCol="0" anchor="t" anchorCtr="0">
            <a:normAutofit/>
          </a:bodyPr>
          <a:lstStyle/>
          <a:p>
            <a:pPr>
              <a:lnSpc>
                <a:spcPct val="80000"/>
              </a:lnSpc>
              <a:spcBef>
                <a:spcPts val="0"/>
              </a:spcBef>
              <a:buClr>
                <a:schemeClr val="dk1"/>
              </a:buClr>
              <a:buSzPts val="3200"/>
            </a:pPr>
            <a:r>
              <a:rPr lang="en-US" sz="3200" b="1" dirty="0"/>
              <a:t>Opening</a:t>
            </a:r>
            <a:endParaRPr lang="en-US" sz="3200" b="1" dirty="0">
              <a:ea typeface="Calibri" panose="020F0502020204030204"/>
              <a:cs typeface="Calibri" panose="020F0502020204030204"/>
            </a:endParaRPr>
          </a:p>
          <a:p>
            <a:pPr>
              <a:lnSpc>
                <a:spcPct val="80000"/>
              </a:lnSpc>
              <a:buClr>
                <a:schemeClr val="dk1"/>
              </a:buClr>
              <a:buSzPts val="3200"/>
            </a:pPr>
            <a:r>
              <a:rPr lang="en-US" sz="3200" b="1" dirty="0"/>
              <a:t>Safety moment</a:t>
            </a:r>
          </a:p>
          <a:p>
            <a:pPr>
              <a:lnSpc>
                <a:spcPct val="80000"/>
              </a:lnSpc>
              <a:buClr>
                <a:schemeClr val="dk1"/>
              </a:buClr>
              <a:buSzPts val="3200"/>
            </a:pPr>
            <a:r>
              <a:rPr lang="en-US" sz="3200" b="1" dirty="0"/>
              <a:t>Membership moments</a:t>
            </a:r>
            <a:endParaRPr sz="3200" b="1" dirty="0"/>
          </a:p>
          <a:p>
            <a:pPr>
              <a:lnSpc>
                <a:spcPct val="80000"/>
              </a:lnSpc>
              <a:buClr>
                <a:srgbClr val="000000"/>
              </a:buClr>
              <a:buSzPts val="3200"/>
            </a:pPr>
            <a:r>
              <a:rPr lang="en-US" sz="3200" b="1" dirty="0">
                <a:ea typeface="Calibri"/>
                <a:cs typeface="Calibri"/>
              </a:rPr>
              <a:t>Hot topic</a:t>
            </a:r>
            <a:endParaRPr lang="en-US" sz="3200" b="1" dirty="0"/>
          </a:p>
          <a:p>
            <a:pPr>
              <a:lnSpc>
                <a:spcPct val="80000"/>
              </a:lnSpc>
              <a:buClr>
                <a:schemeClr val="dk1"/>
              </a:buClr>
              <a:buSzPts val="3200"/>
            </a:pPr>
            <a:r>
              <a:rPr lang="en-US" sz="3200" b="1" dirty="0">
                <a:highlight>
                  <a:srgbClr val="FFFFFF"/>
                </a:highlight>
              </a:rPr>
              <a:t>Program-specific</a:t>
            </a:r>
            <a:r>
              <a:rPr lang="en-US" sz="3200" b="1" dirty="0"/>
              <a:t> breakouts</a:t>
            </a:r>
          </a:p>
          <a:p>
            <a:pPr>
              <a:lnSpc>
                <a:spcPct val="80000"/>
              </a:lnSpc>
              <a:buSzPts val="4400"/>
            </a:pPr>
            <a:r>
              <a:rPr lang="en-US" sz="3200" b="1" dirty="0"/>
              <a:t>Closing</a:t>
            </a:r>
            <a:endParaRPr lang="en-US" sz="4000" b="1" dirty="0"/>
          </a:p>
        </p:txBody>
      </p:sp>
      <p:pic>
        <p:nvPicPr>
          <p:cNvPr id="3074" name="Picture 2" descr="Image result for attend roundtable stay informed image">
            <a:extLst>
              <a:ext uri="{FF2B5EF4-FFF2-40B4-BE49-F238E27FC236}">
                <a16:creationId xmlns:a16="http://schemas.microsoft.com/office/drawing/2014/main" id="{B656CB22-1A1F-41FF-8E3B-1C59835A57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6238" y="1771150"/>
            <a:ext cx="2333955" cy="23045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1">
                                            <p:txEl>
                                              <p:pRg st="0" end="0"/>
                                            </p:txEl>
                                          </p:spTgt>
                                        </p:tgtEl>
                                        <p:attrNameLst>
                                          <p:attrName>style.visibility</p:attrName>
                                        </p:attrNameLst>
                                      </p:cBhvr>
                                      <p:to>
                                        <p:strVal val="visible"/>
                                      </p:to>
                                    </p:set>
                                    <p:animEffect transition="in" filter="fade">
                                      <p:cBhvr>
                                        <p:cTn id="7" dur="1000"/>
                                        <p:tgtEl>
                                          <p:spTgt spid="1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1">
                                            <p:txEl>
                                              <p:pRg st="1" end="1"/>
                                            </p:txEl>
                                          </p:spTgt>
                                        </p:tgtEl>
                                        <p:attrNameLst>
                                          <p:attrName>style.visibility</p:attrName>
                                        </p:attrNameLst>
                                      </p:cBhvr>
                                      <p:to>
                                        <p:strVal val="visible"/>
                                      </p:to>
                                    </p:set>
                                    <p:animEffect transition="in" filter="fade">
                                      <p:cBhvr>
                                        <p:cTn id="12" dur="1000"/>
                                        <p:tgtEl>
                                          <p:spTgt spid="1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1">
                                            <p:txEl>
                                              <p:pRg st="2" end="2"/>
                                            </p:txEl>
                                          </p:spTgt>
                                        </p:tgtEl>
                                        <p:attrNameLst>
                                          <p:attrName>style.visibility</p:attrName>
                                        </p:attrNameLst>
                                      </p:cBhvr>
                                      <p:to>
                                        <p:strVal val="visible"/>
                                      </p:to>
                                    </p:set>
                                    <p:animEffect transition="in" filter="fade">
                                      <p:cBhvr>
                                        <p:cTn id="17" dur="1000"/>
                                        <p:tgtEl>
                                          <p:spTgt spid="1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1">
                                            <p:txEl>
                                              <p:pRg st="3" end="3"/>
                                            </p:txEl>
                                          </p:spTgt>
                                        </p:tgtEl>
                                        <p:attrNameLst>
                                          <p:attrName>style.visibility</p:attrName>
                                        </p:attrNameLst>
                                      </p:cBhvr>
                                      <p:to>
                                        <p:strVal val="visible"/>
                                      </p:to>
                                    </p:set>
                                    <p:animEffect transition="in" filter="fade">
                                      <p:cBhvr>
                                        <p:cTn id="22" dur="1000"/>
                                        <p:tgtEl>
                                          <p:spTgt spid="1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xEl>
                                              <p:pRg st="4" end="4"/>
                                            </p:txEl>
                                          </p:spTgt>
                                        </p:tgtEl>
                                        <p:attrNameLst>
                                          <p:attrName>style.visibility</p:attrName>
                                        </p:attrNameLst>
                                      </p:cBhvr>
                                      <p:to>
                                        <p:strVal val="visible"/>
                                      </p:to>
                                    </p:set>
                                    <p:animEffect transition="in" filter="fade">
                                      <p:cBhvr>
                                        <p:cTn id="27" dur="1000"/>
                                        <p:tgtEl>
                                          <p:spTgt spid="1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1">
                                            <p:txEl>
                                              <p:pRg st="5" end="5"/>
                                            </p:txEl>
                                          </p:spTgt>
                                        </p:tgtEl>
                                        <p:attrNameLst>
                                          <p:attrName>style.visibility</p:attrName>
                                        </p:attrNameLst>
                                      </p:cBhvr>
                                      <p:to>
                                        <p:strVal val="visible"/>
                                      </p:to>
                                    </p:set>
                                    <p:animEffect transition="in" filter="fade">
                                      <p:cBhvr>
                                        <p:cTn id="32" dur="1000"/>
                                        <p:tgtEl>
                                          <p:spTgt spid="1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TotalTime>
  <Words>2699</Words>
  <Application>Microsoft Office PowerPoint</Application>
  <PresentationFormat>Widescreen</PresentationFormat>
  <Paragraphs>225</Paragraphs>
  <Slides>17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Arial,Sans-Serif</vt:lpstr>
      <vt:lpstr>Calibri</vt:lpstr>
      <vt:lpstr>Courier New</vt:lpstr>
      <vt:lpstr>Helvetica Neue</vt:lpstr>
      <vt:lpstr>Noto Sans Symbols</vt:lpstr>
      <vt:lpstr>Symbol</vt:lpstr>
      <vt:lpstr>Office Theme</vt:lpstr>
      <vt:lpstr>BCS 154   Roundtable Fundamentals</vt:lpstr>
      <vt:lpstr>Course Objectives</vt:lpstr>
      <vt:lpstr>What is the Purpose  of Roundtable?</vt:lpstr>
      <vt:lpstr>What is a Roundtable?</vt:lpstr>
      <vt:lpstr>What is a Roundtable? cont.</vt:lpstr>
      <vt:lpstr>The Roundtable Support webpage</vt:lpstr>
      <vt:lpstr>What is on the Roundtable  Support webpage?</vt:lpstr>
      <vt:lpstr>Flexible Formats</vt:lpstr>
      <vt:lpstr>Parts of the District Roundtable</vt:lpstr>
      <vt:lpstr>Additional Aspects of the District Roundtable</vt:lpstr>
      <vt:lpstr>Roundtable Planning Activity</vt:lpstr>
      <vt:lpstr>PowerPoint Presentation</vt:lpstr>
      <vt:lpstr>  How Does Roundtable  Provide  “The Skill to Do”? </vt:lpstr>
      <vt:lpstr>How Does Roundtable Provide  “The Will to Do”? </vt:lpstr>
      <vt:lpstr>Course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87</cp:revision>
  <dcterms:created xsi:type="dcterms:W3CDTF">2025-02-10T18:13:23Z</dcterms:created>
  <dcterms:modified xsi:type="dcterms:W3CDTF">2025-07-14T12:28:29Z</dcterms:modified>
</cp:coreProperties>
</file>